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70" r:id="rId8"/>
    <p:sldId id="262" r:id="rId9"/>
    <p:sldId id="271" r:id="rId10"/>
    <p:sldId id="263" r:id="rId11"/>
    <p:sldId id="272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5477"/>
  </p:normalViewPr>
  <p:slideViewPr>
    <p:cSldViewPr snapToGrid="0" snapToObjects="1">
      <p:cViewPr varScale="1">
        <p:scale>
          <a:sx n="114" d="100"/>
          <a:sy n="114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286370-1F9E-4E35-8534-838C169EF0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2651BC23-240F-4F30-9CA0-02FF1BBA8CBB}">
      <dgm:prSet/>
      <dgm:spPr/>
      <dgm:t>
        <a:bodyPr/>
        <a:lstStyle/>
        <a:p>
          <a:r>
            <a:rPr lang="en-GB" dirty="0"/>
            <a:t>A bit about me…</a:t>
          </a:r>
          <a:endParaRPr lang="en-US" dirty="0"/>
        </a:p>
      </dgm:t>
    </dgm:pt>
    <dgm:pt modelId="{89E71451-4AA5-425A-936E-60172EC20465}" type="parTrans" cxnId="{FDCECD43-98A1-4685-8207-1A218E5F5A17}">
      <dgm:prSet/>
      <dgm:spPr/>
      <dgm:t>
        <a:bodyPr/>
        <a:lstStyle/>
        <a:p>
          <a:endParaRPr lang="en-US"/>
        </a:p>
      </dgm:t>
    </dgm:pt>
    <dgm:pt modelId="{7CDBE318-44B3-41E6-9878-2DE6073F7B2E}" type="sibTrans" cxnId="{FDCECD43-98A1-4685-8207-1A218E5F5A17}">
      <dgm:prSet/>
      <dgm:spPr/>
      <dgm:t>
        <a:bodyPr/>
        <a:lstStyle/>
        <a:p>
          <a:endParaRPr lang="en-US"/>
        </a:p>
      </dgm:t>
    </dgm:pt>
    <dgm:pt modelId="{927AF3EF-9C1A-45E5-9D8D-B73F4E60F0F1}">
      <dgm:prSet/>
      <dgm:spPr/>
      <dgm:t>
        <a:bodyPr/>
        <a:lstStyle/>
        <a:p>
          <a:r>
            <a:rPr lang="en-GB" dirty="0"/>
            <a:t>A bit about this evening… </a:t>
          </a:r>
          <a:endParaRPr lang="en-US" dirty="0"/>
        </a:p>
      </dgm:t>
    </dgm:pt>
    <dgm:pt modelId="{A3E28080-91A3-4864-923E-D6593FF1AAA9}" type="parTrans" cxnId="{AF585030-4E9A-415B-9F04-0C3E619C7C24}">
      <dgm:prSet/>
      <dgm:spPr/>
      <dgm:t>
        <a:bodyPr/>
        <a:lstStyle/>
        <a:p>
          <a:endParaRPr lang="en-US"/>
        </a:p>
      </dgm:t>
    </dgm:pt>
    <dgm:pt modelId="{A4176D63-660C-41B1-82C7-301F91731466}" type="sibTrans" cxnId="{AF585030-4E9A-415B-9F04-0C3E619C7C24}">
      <dgm:prSet/>
      <dgm:spPr/>
      <dgm:t>
        <a:bodyPr/>
        <a:lstStyle/>
        <a:p>
          <a:endParaRPr lang="en-US"/>
        </a:p>
      </dgm:t>
    </dgm:pt>
    <dgm:pt modelId="{0B77C905-7404-419D-B8DB-5A12B689B4CD}">
      <dgm:prSet/>
      <dgm:spPr/>
      <dgm:t>
        <a:bodyPr/>
        <a:lstStyle/>
        <a:p>
          <a:r>
            <a:rPr lang="en-GB" dirty="0"/>
            <a:t>A bit of a disclaimer…</a:t>
          </a:r>
          <a:endParaRPr lang="en-US" dirty="0"/>
        </a:p>
      </dgm:t>
    </dgm:pt>
    <dgm:pt modelId="{7B83B67D-6B9E-4EB8-8576-0F5948D1C039}" type="parTrans" cxnId="{C706CDB9-2E1F-4662-9005-8D5ECC44BC0C}">
      <dgm:prSet/>
      <dgm:spPr/>
      <dgm:t>
        <a:bodyPr/>
        <a:lstStyle/>
        <a:p>
          <a:endParaRPr lang="en-US"/>
        </a:p>
      </dgm:t>
    </dgm:pt>
    <dgm:pt modelId="{08B101DD-08BD-4FD7-88D9-0B363D5970BB}" type="sibTrans" cxnId="{C706CDB9-2E1F-4662-9005-8D5ECC44BC0C}">
      <dgm:prSet/>
      <dgm:spPr/>
      <dgm:t>
        <a:bodyPr/>
        <a:lstStyle/>
        <a:p>
          <a:endParaRPr lang="en-US"/>
        </a:p>
      </dgm:t>
    </dgm:pt>
    <dgm:pt modelId="{539C099C-FEA0-417A-9886-ACFA4AD1C010}" type="pres">
      <dgm:prSet presAssocID="{C9286370-1F9E-4E35-8534-838C169EF05E}" presName="root" presStyleCnt="0">
        <dgm:presLayoutVars>
          <dgm:dir/>
          <dgm:resizeHandles val="exact"/>
        </dgm:presLayoutVars>
      </dgm:prSet>
      <dgm:spPr/>
    </dgm:pt>
    <dgm:pt modelId="{6E89C1B1-03F7-4B1F-A426-3D2028E8F4E4}" type="pres">
      <dgm:prSet presAssocID="{2651BC23-240F-4F30-9CA0-02FF1BBA8CBB}" presName="compNode" presStyleCnt="0"/>
      <dgm:spPr/>
    </dgm:pt>
    <dgm:pt modelId="{AC084E65-1D22-495F-B283-C022588483B1}" type="pres">
      <dgm:prSet presAssocID="{2651BC23-240F-4F30-9CA0-02FF1BBA8CBB}" presName="bgRect" presStyleLbl="bgShp" presStyleIdx="0" presStyleCnt="3"/>
      <dgm:spPr/>
    </dgm:pt>
    <dgm:pt modelId="{5A60A043-2395-4B05-9DA1-B312BBE42CD1}" type="pres">
      <dgm:prSet presAssocID="{2651BC23-240F-4F30-9CA0-02FF1BBA8CB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651DBD93-7B22-4EA0-991E-0EEC19863354}" type="pres">
      <dgm:prSet presAssocID="{2651BC23-240F-4F30-9CA0-02FF1BBA8CBB}" presName="spaceRect" presStyleCnt="0"/>
      <dgm:spPr/>
    </dgm:pt>
    <dgm:pt modelId="{847DA7D1-B3CC-4878-85AA-9ABA939C02CC}" type="pres">
      <dgm:prSet presAssocID="{2651BC23-240F-4F30-9CA0-02FF1BBA8CBB}" presName="parTx" presStyleLbl="revTx" presStyleIdx="0" presStyleCnt="3">
        <dgm:presLayoutVars>
          <dgm:chMax val="0"/>
          <dgm:chPref val="0"/>
        </dgm:presLayoutVars>
      </dgm:prSet>
      <dgm:spPr/>
    </dgm:pt>
    <dgm:pt modelId="{F141B4F1-69D1-410C-BC18-EBA2C2CB3592}" type="pres">
      <dgm:prSet presAssocID="{7CDBE318-44B3-41E6-9878-2DE6073F7B2E}" presName="sibTrans" presStyleCnt="0"/>
      <dgm:spPr/>
    </dgm:pt>
    <dgm:pt modelId="{9139F183-66D6-44EA-88EF-357C41A5232F}" type="pres">
      <dgm:prSet presAssocID="{927AF3EF-9C1A-45E5-9D8D-B73F4E60F0F1}" presName="compNode" presStyleCnt="0"/>
      <dgm:spPr/>
    </dgm:pt>
    <dgm:pt modelId="{74865D18-500F-4971-AFBB-0DB8C254CFCE}" type="pres">
      <dgm:prSet presAssocID="{927AF3EF-9C1A-45E5-9D8D-B73F4E60F0F1}" presName="bgRect" presStyleLbl="bgShp" presStyleIdx="1" presStyleCnt="3" custLinFactNeighborY="776"/>
      <dgm:spPr/>
    </dgm:pt>
    <dgm:pt modelId="{BC1AB165-798A-4F38-99D2-0F744E3535D7}" type="pres">
      <dgm:prSet presAssocID="{927AF3EF-9C1A-45E5-9D8D-B73F4E60F0F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ker Hat"/>
        </a:ext>
      </dgm:extLst>
    </dgm:pt>
    <dgm:pt modelId="{AD68A0D0-D042-4A4E-9C22-9445CD5304C4}" type="pres">
      <dgm:prSet presAssocID="{927AF3EF-9C1A-45E5-9D8D-B73F4E60F0F1}" presName="spaceRect" presStyleCnt="0"/>
      <dgm:spPr/>
    </dgm:pt>
    <dgm:pt modelId="{1EF1EE27-A153-488B-B2B5-28305633B47A}" type="pres">
      <dgm:prSet presAssocID="{927AF3EF-9C1A-45E5-9D8D-B73F4E60F0F1}" presName="parTx" presStyleLbl="revTx" presStyleIdx="1" presStyleCnt="3">
        <dgm:presLayoutVars>
          <dgm:chMax val="0"/>
          <dgm:chPref val="0"/>
        </dgm:presLayoutVars>
      </dgm:prSet>
      <dgm:spPr/>
    </dgm:pt>
    <dgm:pt modelId="{B7EFCAF5-0ED3-4FDA-8526-884FF7EBC736}" type="pres">
      <dgm:prSet presAssocID="{A4176D63-660C-41B1-82C7-301F91731466}" presName="sibTrans" presStyleCnt="0"/>
      <dgm:spPr/>
    </dgm:pt>
    <dgm:pt modelId="{86845743-1640-4E8B-9E88-08697E154BAD}" type="pres">
      <dgm:prSet presAssocID="{0B77C905-7404-419D-B8DB-5A12B689B4CD}" presName="compNode" presStyleCnt="0"/>
      <dgm:spPr/>
    </dgm:pt>
    <dgm:pt modelId="{7A76A05A-F0C9-48EA-BA0A-BEB265E3F155}" type="pres">
      <dgm:prSet presAssocID="{0B77C905-7404-419D-B8DB-5A12B689B4CD}" presName="bgRect" presStyleLbl="bgShp" presStyleIdx="2" presStyleCnt="3"/>
      <dgm:spPr/>
    </dgm:pt>
    <dgm:pt modelId="{1BAEBF40-7F15-4DFF-852C-7323C179D60A}" type="pres">
      <dgm:prSet presAssocID="{0B77C905-7404-419D-B8DB-5A12B689B4C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45A64997-3157-46DC-9649-0CE54A8F600E}" type="pres">
      <dgm:prSet presAssocID="{0B77C905-7404-419D-B8DB-5A12B689B4CD}" presName="spaceRect" presStyleCnt="0"/>
      <dgm:spPr/>
    </dgm:pt>
    <dgm:pt modelId="{2FA02423-4CC1-4021-9EDA-89CDD13ACDEE}" type="pres">
      <dgm:prSet presAssocID="{0B77C905-7404-419D-B8DB-5A12B689B4C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F585030-4E9A-415B-9F04-0C3E619C7C24}" srcId="{C9286370-1F9E-4E35-8534-838C169EF05E}" destId="{927AF3EF-9C1A-45E5-9D8D-B73F4E60F0F1}" srcOrd="1" destOrd="0" parTransId="{A3E28080-91A3-4864-923E-D6593FF1AAA9}" sibTransId="{A4176D63-660C-41B1-82C7-301F91731466}"/>
    <dgm:cxn modelId="{FDCECD43-98A1-4685-8207-1A218E5F5A17}" srcId="{C9286370-1F9E-4E35-8534-838C169EF05E}" destId="{2651BC23-240F-4F30-9CA0-02FF1BBA8CBB}" srcOrd="0" destOrd="0" parTransId="{89E71451-4AA5-425A-936E-60172EC20465}" sibTransId="{7CDBE318-44B3-41E6-9878-2DE6073F7B2E}"/>
    <dgm:cxn modelId="{D6E7A564-DC84-41B4-9F6C-5542A2D03AA2}" type="presOf" srcId="{C9286370-1F9E-4E35-8534-838C169EF05E}" destId="{539C099C-FEA0-417A-9886-ACFA4AD1C010}" srcOrd="0" destOrd="0" presId="urn:microsoft.com/office/officeart/2018/2/layout/IconVerticalSolidList"/>
    <dgm:cxn modelId="{D3F0EF65-7DFC-466B-A8BB-3CB885032E65}" type="presOf" srcId="{2651BC23-240F-4F30-9CA0-02FF1BBA8CBB}" destId="{847DA7D1-B3CC-4878-85AA-9ABA939C02CC}" srcOrd="0" destOrd="0" presId="urn:microsoft.com/office/officeart/2018/2/layout/IconVerticalSolidList"/>
    <dgm:cxn modelId="{BB0DC6B3-D3FC-41CE-86CE-D74C056E6374}" type="presOf" srcId="{0B77C905-7404-419D-B8DB-5A12B689B4CD}" destId="{2FA02423-4CC1-4021-9EDA-89CDD13ACDEE}" srcOrd="0" destOrd="0" presId="urn:microsoft.com/office/officeart/2018/2/layout/IconVerticalSolidList"/>
    <dgm:cxn modelId="{C706CDB9-2E1F-4662-9005-8D5ECC44BC0C}" srcId="{C9286370-1F9E-4E35-8534-838C169EF05E}" destId="{0B77C905-7404-419D-B8DB-5A12B689B4CD}" srcOrd="2" destOrd="0" parTransId="{7B83B67D-6B9E-4EB8-8576-0F5948D1C039}" sibTransId="{08B101DD-08BD-4FD7-88D9-0B363D5970BB}"/>
    <dgm:cxn modelId="{911846DE-2255-4C5C-87A3-D8220A383E4F}" type="presOf" srcId="{927AF3EF-9C1A-45E5-9D8D-B73F4E60F0F1}" destId="{1EF1EE27-A153-488B-B2B5-28305633B47A}" srcOrd="0" destOrd="0" presId="urn:microsoft.com/office/officeart/2018/2/layout/IconVerticalSolidList"/>
    <dgm:cxn modelId="{841EA1A7-D2C4-4F2E-9A44-C8E8C80D001D}" type="presParOf" srcId="{539C099C-FEA0-417A-9886-ACFA4AD1C010}" destId="{6E89C1B1-03F7-4B1F-A426-3D2028E8F4E4}" srcOrd="0" destOrd="0" presId="urn:microsoft.com/office/officeart/2018/2/layout/IconVerticalSolidList"/>
    <dgm:cxn modelId="{EC172F19-2F28-4BE4-B13B-93C239341C61}" type="presParOf" srcId="{6E89C1B1-03F7-4B1F-A426-3D2028E8F4E4}" destId="{AC084E65-1D22-495F-B283-C022588483B1}" srcOrd="0" destOrd="0" presId="urn:microsoft.com/office/officeart/2018/2/layout/IconVerticalSolidList"/>
    <dgm:cxn modelId="{79EE42F7-F020-4EFB-97A4-4BA0B556ACF0}" type="presParOf" srcId="{6E89C1B1-03F7-4B1F-A426-3D2028E8F4E4}" destId="{5A60A043-2395-4B05-9DA1-B312BBE42CD1}" srcOrd="1" destOrd="0" presId="urn:microsoft.com/office/officeart/2018/2/layout/IconVerticalSolidList"/>
    <dgm:cxn modelId="{705EEC62-FE8F-49A1-8F63-4BAA2D4E0D38}" type="presParOf" srcId="{6E89C1B1-03F7-4B1F-A426-3D2028E8F4E4}" destId="{651DBD93-7B22-4EA0-991E-0EEC19863354}" srcOrd="2" destOrd="0" presId="urn:microsoft.com/office/officeart/2018/2/layout/IconVerticalSolidList"/>
    <dgm:cxn modelId="{CF6E6805-30CB-4250-8F7E-7469768B86A3}" type="presParOf" srcId="{6E89C1B1-03F7-4B1F-A426-3D2028E8F4E4}" destId="{847DA7D1-B3CC-4878-85AA-9ABA939C02CC}" srcOrd="3" destOrd="0" presId="urn:microsoft.com/office/officeart/2018/2/layout/IconVerticalSolidList"/>
    <dgm:cxn modelId="{0FC433ED-A374-4AF9-AD19-5A5E532A624D}" type="presParOf" srcId="{539C099C-FEA0-417A-9886-ACFA4AD1C010}" destId="{F141B4F1-69D1-410C-BC18-EBA2C2CB3592}" srcOrd="1" destOrd="0" presId="urn:microsoft.com/office/officeart/2018/2/layout/IconVerticalSolidList"/>
    <dgm:cxn modelId="{FC199E3C-732C-4052-84D0-B2E822764D7E}" type="presParOf" srcId="{539C099C-FEA0-417A-9886-ACFA4AD1C010}" destId="{9139F183-66D6-44EA-88EF-357C41A5232F}" srcOrd="2" destOrd="0" presId="urn:microsoft.com/office/officeart/2018/2/layout/IconVerticalSolidList"/>
    <dgm:cxn modelId="{A6755A11-7AC5-4CA0-B1C2-0C764D3B6CFF}" type="presParOf" srcId="{9139F183-66D6-44EA-88EF-357C41A5232F}" destId="{74865D18-500F-4971-AFBB-0DB8C254CFCE}" srcOrd="0" destOrd="0" presId="urn:microsoft.com/office/officeart/2018/2/layout/IconVerticalSolidList"/>
    <dgm:cxn modelId="{1142DB5A-83FB-476E-802C-0E40B8C6CD2B}" type="presParOf" srcId="{9139F183-66D6-44EA-88EF-357C41A5232F}" destId="{BC1AB165-798A-4F38-99D2-0F744E3535D7}" srcOrd="1" destOrd="0" presId="urn:microsoft.com/office/officeart/2018/2/layout/IconVerticalSolidList"/>
    <dgm:cxn modelId="{FF7E767E-32D9-44F0-AD7B-D8292CDA4C22}" type="presParOf" srcId="{9139F183-66D6-44EA-88EF-357C41A5232F}" destId="{AD68A0D0-D042-4A4E-9C22-9445CD5304C4}" srcOrd="2" destOrd="0" presId="urn:microsoft.com/office/officeart/2018/2/layout/IconVerticalSolidList"/>
    <dgm:cxn modelId="{9A154B6A-FC96-43B1-8E3A-94AC1BF7A154}" type="presParOf" srcId="{9139F183-66D6-44EA-88EF-357C41A5232F}" destId="{1EF1EE27-A153-488B-B2B5-28305633B47A}" srcOrd="3" destOrd="0" presId="urn:microsoft.com/office/officeart/2018/2/layout/IconVerticalSolidList"/>
    <dgm:cxn modelId="{4B89910A-932F-463C-92DA-4537CDE8D4E2}" type="presParOf" srcId="{539C099C-FEA0-417A-9886-ACFA4AD1C010}" destId="{B7EFCAF5-0ED3-4FDA-8526-884FF7EBC736}" srcOrd="3" destOrd="0" presId="urn:microsoft.com/office/officeart/2018/2/layout/IconVerticalSolidList"/>
    <dgm:cxn modelId="{94DF45E9-C206-4AFC-BCB7-9F212A267DC1}" type="presParOf" srcId="{539C099C-FEA0-417A-9886-ACFA4AD1C010}" destId="{86845743-1640-4E8B-9E88-08697E154BAD}" srcOrd="4" destOrd="0" presId="urn:microsoft.com/office/officeart/2018/2/layout/IconVerticalSolidList"/>
    <dgm:cxn modelId="{FF9CA564-5EBE-42AC-83F7-14432F0CF15B}" type="presParOf" srcId="{86845743-1640-4E8B-9E88-08697E154BAD}" destId="{7A76A05A-F0C9-48EA-BA0A-BEB265E3F155}" srcOrd="0" destOrd="0" presId="urn:microsoft.com/office/officeart/2018/2/layout/IconVerticalSolidList"/>
    <dgm:cxn modelId="{471583A9-7315-46C6-A271-FCDE736B341D}" type="presParOf" srcId="{86845743-1640-4E8B-9E88-08697E154BAD}" destId="{1BAEBF40-7F15-4DFF-852C-7323C179D60A}" srcOrd="1" destOrd="0" presId="urn:microsoft.com/office/officeart/2018/2/layout/IconVerticalSolidList"/>
    <dgm:cxn modelId="{52F6494C-D38B-4B38-9922-2DFC5D35F3A2}" type="presParOf" srcId="{86845743-1640-4E8B-9E88-08697E154BAD}" destId="{45A64997-3157-46DC-9649-0CE54A8F600E}" srcOrd="2" destOrd="0" presId="urn:microsoft.com/office/officeart/2018/2/layout/IconVerticalSolidList"/>
    <dgm:cxn modelId="{0BC8B7C7-DF85-46CA-897A-F4153791DBE0}" type="presParOf" srcId="{86845743-1640-4E8B-9E88-08697E154BAD}" destId="{2FA02423-4CC1-4021-9EDA-89CDD13ACD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84E65-1D22-495F-B283-C022588483B1}">
      <dsp:nvSpPr>
        <dsp:cNvPr id="0" name=""/>
        <dsp:cNvSpPr/>
      </dsp:nvSpPr>
      <dsp:spPr>
        <a:xfrm>
          <a:off x="0" y="680"/>
          <a:ext cx="6967728" cy="15932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0A043-2395-4B05-9DA1-B312BBE42CD1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DA7D1-B3CC-4878-85AA-9ABA939C02CC}">
      <dsp:nvSpPr>
        <dsp:cNvPr id="0" name=""/>
        <dsp:cNvSpPr/>
      </dsp:nvSpPr>
      <dsp:spPr>
        <a:xfrm>
          <a:off x="1840237" y="680"/>
          <a:ext cx="5127490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 bit about me…</a:t>
          </a:r>
          <a:endParaRPr lang="en-US" sz="2500" kern="1200" dirty="0"/>
        </a:p>
      </dsp:txBody>
      <dsp:txXfrm>
        <a:off x="1840237" y="680"/>
        <a:ext cx="5127490" cy="1593279"/>
      </dsp:txXfrm>
    </dsp:sp>
    <dsp:sp modelId="{74865D18-500F-4971-AFBB-0DB8C254CFCE}">
      <dsp:nvSpPr>
        <dsp:cNvPr id="0" name=""/>
        <dsp:cNvSpPr/>
      </dsp:nvSpPr>
      <dsp:spPr>
        <a:xfrm>
          <a:off x="0" y="2004644"/>
          <a:ext cx="6967728" cy="15932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AB165-798A-4F38-99D2-0F744E3535D7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1EE27-A153-488B-B2B5-28305633B47A}">
      <dsp:nvSpPr>
        <dsp:cNvPr id="0" name=""/>
        <dsp:cNvSpPr/>
      </dsp:nvSpPr>
      <dsp:spPr>
        <a:xfrm>
          <a:off x="1840237" y="1992280"/>
          <a:ext cx="5127490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 bit about this evening… </a:t>
          </a:r>
          <a:endParaRPr lang="en-US" sz="2500" kern="1200" dirty="0"/>
        </a:p>
      </dsp:txBody>
      <dsp:txXfrm>
        <a:off x="1840237" y="1992280"/>
        <a:ext cx="5127490" cy="1593279"/>
      </dsp:txXfrm>
    </dsp:sp>
    <dsp:sp modelId="{7A76A05A-F0C9-48EA-BA0A-BEB265E3F155}">
      <dsp:nvSpPr>
        <dsp:cNvPr id="0" name=""/>
        <dsp:cNvSpPr/>
      </dsp:nvSpPr>
      <dsp:spPr>
        <a:xfrm>
          <a:off x="0" y="3983879"/>
          <a:ext cx="6967728" cy="15932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EBF40-7F15-4DFF-852C-7323C179D60A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02423-4CC1-4021-9EDA-89CDD13ACDEE}">
      <dsp:nvSpPr>
        <dsp:cNvPr id="0" name=""/>
        <dsp:cNvSpPr/>
      </dsp:nvSpPr>
      <dsp:spPr>
        <a:xfrm>
          <a:off x="1840237" y="3983879"/>
          <a:ext cx="5127490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 bit of a disclaimer…</a:t>
          </a:r>
          <a:endParaRPr lang="en-US" sz="2500" kern="1200" dirty="0"/>
        </a:p>
      </dsp:txBody>
      <dsp:txXfrm>
        <a:off x="1840237" y="3983879"/>
        <a:ext cx="5127490" cy="1593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67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9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3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4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9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1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6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5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7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0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9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7" r:id="rId6"/>
    <p:sldLayoutId id="2147483712" r:id="rId7"/>
    <p:sldLayoutId id="2147483713" r:id="rId8"/>
    <p:sldLayoutId id="2147483714" r:id="rId9"/>
    <p:sldLayoutId id="2147483716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kouk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xonomy" TargetMode="External"/><Relationship Id="rId2" Type="http://schemas.openxmlformats.org/officeDocument/2006/relationships/hyperlink" Target="https://en.wikipedia.org/wiki/Taxonomy_(biology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Ontology" TargetMode="External"/><Relationship Id="rId4" Type="http://schemas.openxmlformats.org/officeDocument/2006/relationships/hyperlink" Target="https://en.wikipedia.org/wiki/Thesauru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uildvoc.co.uk/tt/en/page/t86" TargetMode="External"/><Relationship Id="rId2" Type="http://schemas.openxmlformats.org/officeDocument/2006/relationships/hyperlink" Target="https://op.europa.eu/en/web/eu-vocabularies/taxonom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rtoc.org/en" TargetMode="External"/><Relationship Id="rId5" Type="http://schemas.openxmlformats.org/officeDocument/2006/relationships/hyperlink" Target="http://taxonomywarehouse.com/default.aspx" TargetMode="External"/><Relationship Id="rId4" Type="http://schemas.openxmlformats.org/officeDocument/2006/relationships/hyperlink" Target="https://eur-lex.europa.eu/eli-register/technical_informatio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9">
            <a:extLst>
              <a:ext uri="{FF2B5EF4-FFF2-40B4-BE49-F238E27FC236}">
                <a16:creationId xmlns:a16="http://schemas.microsoft.com/office/drawing/2014/main" id="{155D7866-985D-4D23-BF0E-72CA30F5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E8823C-2D92-472C-9CD4-F2A641243B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9" name="Rectangle 21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731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EE0AC-E531-6142-8BF7-34AD98366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9388" y="4907629"/>
            <a:ext cx="3212386" cy="1185353"/>
          </a:xfrm>
        </p:spPr>
        <p:txBody>
          <a:bodyPr anchor="ctr">
            <a:normAutofit/>
          </a:bodyPr>
          <a:lstStyle/>
          <a:p>
            <a:r>
              <a:rPr lang="en-GB" sz="2400"/>
              <a:t>Taxonomies, thesauri, ontologies – what’s best for me?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D8309-BCEA-E742-9163-28EC19417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3912" y="4907629"/>
            <a:ext cx="2228641" cy="1185353"/>
          </a:xfrm>
        </p:spPr>
        <p:txBody>
          <a:bodyPr anchor="ctr">
            <a:normAutofit/>
          </a:bodyPr>
          <a:lstStyle/>
          <a:p>
            <a:r>
              <a:rPr lang="en-GB" sz="1700" dirty="0"/>
              <a:t>Niké Brown</a:t>
            </a:r>
          </a:p>
          <a:p>
            <a:r>
              <a:rPr lang="en-GB" sz="1700" dirty="0"/>
              <a:t>Taxonomist, Wiley</a:t>
            </a: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7962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22114" y="5495733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41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BC09-3FF3-AC47-BD57-E17922C2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Ontology definition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D2AF-810D-3444-A90C-7FD959F81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Definition</a:t>
            </a:r>
            <a:r>
              <a:rPr lang="en-GB" sz="2200" baseline="30000" dirty="0"/>
              <a:t>6</a:t>
            </a:r>
          </a:p>
          <a:p>
            <a:pPr lvl="1"/>
            <a:r>
              <a:rPr lang="en-GB" sz="2000" dirty="0"/>
              <a:t>A </a:t>
            </a:r>
            <a:r>
              <a:rPr lang="en-GB" sz="2000" b="1" dirty="0"/>
              <a:t>model</a:t>
            </a:r>
            <a:r>
              <a:rPr lang="en-GB" sz="2000" dirty="0"/>
              <a:t> or representation of a subject field in which the relationships between concepts in the field are specified</a:t>
            </a:r>
            <a:endParaRPr lang="en-GB" sz="2000" i="1" dirty="0"/>
          </a:p>
          <a:p>
            <a:pPr lvl="2"/>
            <a:r>
              <a:rPr lang="en-GB" altLang="x-none" sz="1600" i="1" dirty="0"/>
              <a:t>Broughton</a:t>
            </a:r>
            <a:endParaRPr lang="en-GB" sz="1600" i="1" dirty="0"/>
          </a:p>
          <a:p>
            <a:r>
              <a:rPr lang="en-GB" sz="2400" dirty="0"/>
              <a:t>Definition</a:t>
            </a:r>
            <a:r>
              <a:rPr lang="en-GB" sz="2400" baseline="30000" dirty="0"/>
              <a:t>9	</a:t>
            </a:r>
          </a:p>
          <a:p>
            <a:pPr lvl="1"/>
            <a:r>
              <a:rPr lang="en-GB" sz="2000" dirty="0"/>
              <a:t>A </a:t>
            </a:r>
            <a:r>
              <a:rPr lang="en-GB" sz="2000" b="1" dirty="0"/>
              <a:t>formal</a:t>
            </a:r>
            <a:r>
              <a:rPr lang="en-GB" sz="2000" dirty="0"/>
              <a:t> specification that provides sharable and reusable knowledge representation with semantic relationships</a:t>
            </a:r>
          </a:p>
          <a:p>
            <a:pPr lvl="2"/>
            <a:r>
              <a:rPr lang="en-GB" sz="1600" i="1" dirty="0" err="1"/>
              <a:t>Ontotext</a:t>
            </a:r>
            <a:endParaRPr lang="en-GB" sz="1600" i="1" dirty="0"/>
          </a:p>
          <a:p>
            <a:r>
              <a:rPr lang="en-GB" sz="2400" dirty="0"/>
              <a:t>Your definitions…</a:t>
            </a:r>
          </a:p>
          <a:p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3513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4A711-FC3C-1447-BEE2-23CACC657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/>
          <a:lstStyle/>
          <a:p>
            <a:r>
              <a:rPr lang="en-GB" dirty="0"/>
              <a:t>Ontology relationship structure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81A8D7-C4B5-4519-8D56-E4129F5E5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422" y="1728216"/>
            <a:ext cx="7828595" cy="49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0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3686F-8FA2-A34A-BAFF-1D637AA2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15" y="310343"/>
            <a:ext cx="8384770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The graph of rising complexity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D9B329-85DD-4494-859F-07742104B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590" y="2027327"/>
            <a:ext cx="8531795" cy="46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2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A7CF-EE06-2E4D-AB4B-7EE7ECBF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want to achieve?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47BC2-419C-084F-83C4-6734B62A7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317386"/>
            <a:ext cx="10168128" cy="3694176"/>
          </a:xfrm>
        </p:spPr>
        <p:txBody>
          <a:bodyPr/>
          <a:lstStyle/>
          <a:p>
            <a:r>
              <a:rPr lang="en-GB" dirty="0"/>
              <a:t>What level of information retrieval are you aiming for?</a:t>
            </a:r>
          </a:p>
          <a:p>
            <a:r>
              <a:rPr lang="en-GB" dirty="0"/>
              <a:t>How deep is your content? </a:t>
            </a:r>
          </a:p>
          <a:p>
            <a:r>
              <a:rPr lang="en-GB" dirty="0"/>
              <a:t>What resources do you have? </a:t>
            </a:r>
          </a:p>
          <a:p>
            <a:endParaRPr lang="en-GB" dirty="0"/>
          </a:p>
          <a:p>
            <a:r>
              <a:rPr lang="en-GB" dirty="0"/>
              <a:t>Take a pragmatic approach</a:t>
            </a:r>
          </a:p>
          <a:p>
            <a:r>
              <a:rPr lang="en-GB" dirty="0"/>
              <a:t>Start broad and shallow and work up from there</a:t>
            </a:r>
          </a:p>
        </p:txBody>
      </p:sp>
    </p:spTree>
    <p:extLst>
      <p:ext uri="{BB962C8B-B14F-4D97-AF65-F5344CB8AC3E}">
        <p14:creationId xmlns:p14="http://schemas.microsoft.com/office/powerpoint/2010/main" val="28786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FA14-A7E1-E54D-8FAF-641100B0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thoughts…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50ADC-CBE0-1545-A798-BE4AB0749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Pick the most appropriate form for your content classification and retrieval needs</a:t>
            </a:r>
          </a:p>
          <a:p>
            <a:r>
              <a:rPr lang="en-GB" dirty="0"/>
              <a:t>It could be at the level of an Authority List (this counts as a taxonomy), or a more complex model</a:t>
            </a:r>
          </a:p>
          <a:p>
            <a:r>
              <a:rPr lang="en-GB" dirty="0"/>
              <a:t>What are your front end capabilities?</a:t>
            </a:r>
          </a:p>
          <a:p>
            <a:r>
              <a:rPr lang="en-GB" dirty="0"/>
              <a:t>Have fun! This is an enjoyable journey…</a:t>
            </a:r>
          </a:p>
        </p:txBody>
      </p:sp>
    </p:spTree>
    <p:extLst>
      <p:ext uri="{BB962C8B-B14F-4D97-AF65-F5344CB8AC3E}">
        <p14:creationId xmlns:p14="http://schemas.microsoft.com/office/powerpoint/2010/main" val="315405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EDC9-7A28-9941-9980-B3328089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 for your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1FD81-8A07-6740-A177-E24E9CFE5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Questions?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800" dirty="0"/>
              <a:t>Join us for drinks and/or food at Leadbelly’s </a:t>
            </a:r>
          </a:p>
          <a:p>
            <a:r>
              <a:rPr lang="en-GB" sz="1800" dirty="0"/>
              <a:t>Future events promoted on Meetup </a:t>
            </a:r>
          </a:p>
          <a:p>
            <a:r>
              <a:rPr lang="en-GB" sz="1800" dirty="0"/>
              <a:t>Or ISKO UK website</a:t>
            </a:r>
          </a:p>
          <a:p>
            <a:pPr lvl="1"/>
            <a:r>
              <a:rPr lang="en-GB" sz="1600" dirty="0">
                <a:hlinkClick r:id="rId2"/>
              </a:rPr>
              <a:t>https://www.iskouk.org/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4793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831A-A675-794F-A06F-8D599AA86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3BD06-09F4-ED40-B4F0-731F0808D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95525"/>
            <a:ext cx="10168128" cy="387667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>
                <a:hlinkClick r:id="rId2"/>
              </a:rPr>
              <a:t>https://en.wikipedia.org/wiki/Taxonomy_(biology)</a:t>
            </a:r>
            <a:endParaRPr lang="en-GB" sz="1800" dirty="0"/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hlinkClick r:id="rId3"/>
              </a:rPr>
              <a:t>https://en.wikipedia.org/wiki/Taxonomy</a:t>
            </a:r>
            <a:endParaRPr lang="en-GB" sz="1800" dirty="0"/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hlinkClick r:id="rId4"/>
              </a:rPr>
              <a:t>https://en.wikipedia.org/wiki/Thesaurus</a:t>
            </a:r>
            <a:r>
              <a:rPr lang="en-GB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Thesaurus Construction and Use: a Practical Manual, </a:t>
            </a:r>
            <a:r>
              <a:rPr lang="en-GB" altLang="x-none" sz="1800" dirty="0"/>
              <a:t>Aitchison, Gilchrist, </a:t>
            </a:r>
            <a:r>
              <a:rPr lang="en-GB" altLang="x-none" sz="1800" dirty="0" err="1"/>
              <a:t>Bawden</a:t>
            </a:r>
            <a:r>
              <a:rPr lang="en-GB" altLang="x-none" sz="1800" dirty="0"/>
              <a:t>, 2004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x-none" sz="1800" dirty="0">
                <a:hlinkClick r:id="rId5"/>
              </a:rPr>
              <a:t>https://en.wikipedia.org/wiki/Ontology</a:t>
            </a:r>
            <a:endParaRPr lang="en-GB" altLang="x-none" sz="1800" dirty="0"/>
          </a:p>
          <a:p>
            <a:pPr marL="457200" indent="-457200">
              <a:buFont typeface="+mj-lt"/>
              <a:buAutoNum type="arabicPeriod"/>
            </a:pPr>
            <a:r>
              <a:rPr lang="en-GB" altLang="x-none" sz="1800" dirty="0"/>
              <a:t>Essential Thesaurus Construction, Broughton, 2006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x-none" sz="1800" dirty="0"/>
              <a:t>Organising Knowledge: Taxonomies, Knowledge and Organisational Effectiveness, </a:t>
            </a:r>
            <a:r>
              <a:rPr lang="en-GB" altLang="x-none" sz="1800" dirty="0" err="1"/>
              <a:t>Lambe</a:t>
            </a:r>
            <a:r>
              <a:rPr lang="en-GB" altLang="x-none" sz="1800" dirty="0"/>
              <a:t>, 2007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x-none" sz="1800" dirty="0"/>
              <a:t>The Accidental Taxonomist, Hedden, 2016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x-none" sz="1800" dirty="0"/>
              <a:t>Introduction to Semantic Technologies, Ontologies and the Semantic Web, </a:t>
            </a:r>
            <a:r>
              <a:rPr lang="en-GB" altLang="x-none" sz="1800" dirty="0" err="1"/>
              <a:t>Ontotext</a:t>
            </a:r>
            <a:r>
              <a:rPr lang="en-GB" altLang="x-none" sz="1800" dirty="0"/>
              <a:t>, 2010</a:t>
            </a:r>
          </a:p>
          <a:p>
            <a:pPr marL="0" indent="0">
              <a:buNone/>
            </a:pPr>
            <a:endParaRPr lang="en-GB" altLang="x-none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82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CF55-1817-9445-A32C-F43EF60A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C490C-7EF8-854B-99C1-AC13A2CFC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EU Vocabularies</a:t>
            </a:r>
          </a:p>
          <a:p>
            <a:pPr lvl="1"/>
            <a:r>
              <a:rPr lang="en-GB" dirty="0">
                <a:hlinkClick r:id="rId2"/>
              </a:rPr>
              <a:t>https://op.europa.eu/en/web/eu-vocabularies/taxonomies</a:t>
            </a:r>
            <a:endParaRPr lang="en-GB" dirty="0"/>
          </a:p>
          <a:p>
            <a:r>
              <a:rPr lang="en-GB" dirty="0" err="1"/>
              <a:t>Skosmos</a:t>
            </a:r>
            <a:r>
              <a:rPr lang="en-GB" dirty="0"/>
              <a:t>: Information terms</a:t>
            </a:r>
          </a:p>
          <a:p>
            <a:pPr lvl="1"/>
            <a:r>
              <a:rPr lang="en-GB" dirty="0">
                <a:hlinkClick r:id="rId3"/>
              </a:rPr>
              <a:t>http://buildvoc.co.uk/tt/en/page/t86</a:t>
            </a:r>
            <a:r>
              <a:rPr lang="en-GB" dirty="0"/>
              <a:t> </a:t>
            </a:r>
          </a:p>
          <a:p>
            <a:r>
              <a:rPr lang="en-GB" dirty="0"/>
              <a:t>European Legislation Identifier (ELI)</a:t>
            </a:r>
          </a:p>
          <a:p>
            <a:pPr lvl="1"/>
            <a:r>
              <a:rPr lang="en-GB" dirty="0">
                <a:hlinkClick r:id="rId4"/>
              </a:rPr>
              <a:t>https://eur-lex.europa.eu/eli-register/technical_information.html</a:t>
            </a:r>
            <a:r>
              <a:rPr lang="en-GB" dirty="0"/>
              <a:t> </a:t>
            </a:r>
          </a:p>
          <a:p>
            <a:r>
              <a:rPr lang="en-GB" dirty="0"/>
              <a:t>Taxonomy Warehouse</a:t>
            </a:r>
          </a:p>
          <a:p>
            <a:pPr lvl="1"/>
            <a:r>
              <a:rPr lang="en-GB" dirty="0">
                <a:hlinkClick r:id="rId5"/>
              </a:rPr>
              <a:t>http://taxonomywarehouse.com/default.aspx</a:t>
            </a:r>
            <a:endParaRPr lang="en-GB" dirty="0"/>
          </a:p>
          <a:p>
            <a:r>
              <a:rPr lang="en-GB" dirty="0" err="1"/>
              <a:t>Bartoc.org</a:t>
            </a:r>
            <a:endParaRPr lang="en-GB" dirty="0"/>
          </a:p>
          <a:p>
            <a:pPr lvl="1"/>
            <a:r>
              <a:rPr lang="en-GB" dirty="0">
                <a:hlinkClick r:id="rId6"/>
              </a:rPr>
              <a:t>http://bartoc.org/en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822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734DB5-AD12-AF4E-BCD3-F4C4C7CE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GB" sz="3600"/>
              <a:t>Introduction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24D9B2-CAC2-4B71-AE40-F6E8C8DBC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570383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30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E2B0F-0FE9-404A-BE9F-45DA24CD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GB" dirty="0"/>
              <a:t>Taxonomies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7E6B-59EA-7444-84EB-82D289884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6710"/>
            <a:ext cx="10515600" cy="3551923"/>
          </a:xfrm>
        </p:spPr>
        <p:txBody>
          <a:bodyPr>
            <a:normAutofit/>
          </a:bodyPr>
          <a:lstStyle/>
          <a:p>
            <a:r>
              <a:rPr lang="en-GB" sz="2400" dirty="0"/>
              <a:t>Definition</a:t>
            </a:r>
            <a:r>
              <a:rPr lang="en-GB" sz="2400" baseline="30000" dirty="0"/>
              <a:t>1</a:t>
            </a:r>
            <a:r>
              <a:rPr lang="en-GB" sz="2400" dirty="0"/>
              <a:t> (traditional)</a:t>
            </a:r>
          </a:p>
          <a:p>
            <a:pPr lvl="1"/>
            <a:r>
              <a:rPr lang="en-GB" sz="2000" dirty="0"/>
              <a:t>the science of naming, defining and classifying groups of biological organisms on the basis of shared characteristics </a:t>
            </a:r>
          </a:p>
          <a:p>
            <a:pPr lvl="2"/>
            <a:r>
              <a:rPr lang="en-GB" sz="1600" i="1" dirty="0"/>
              <a:t>(Wikipedia)</a:t>
            </a:r>
            <a:endParaRPr lang="en-GB" sz="1600" dirty="0"/>
          </a:p>
          <a:p>
            <a:r>
              <a:rPr lang="en-GB" sz="2400" dirty="0">
                <a:solidFill>
                  <a:srgbClr val="C00000"/>
                </a:solidFill>
              </a:rPr>
              <a:t>Exercise!</a:t>
            </a:r>
          </a:p>
          <a:p>
            <a:pPr lvl="1"/>
            <a:r>
              <a:rPr lang="en-GB" sz="2000" dirty="0">
                <a:solidFill>
                  <a:srgbClr val="C00000"/>
                </a:solidFill>
              </a:rPr>
              <a:t>How would you define a taxonomy?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84517C-56D7-44DE-AB19-FD2F7F30C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4267200"/>
            <a:ext cx="2066925" cy="13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33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E2B0F-0FE9-404A-BE9F-45DA24CD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GB" dirty="0"/>
              <a:t>Thesauri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7E6B-59EA-7444-84EB-82D289884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GB" sz="2400" dirty="0"/>
              <a:t>Definition</a:t>
            </a:r>
            <a:r>
              <a:rPr lang="en-GB" sz="2400" baseline="30000" dirty="0"/>
              <a:t>3</a:t>
            </a:r>
            <a:r>
              <a:rPr lang="en-GB" sz="2400" dirty="0"/>
              <a:t> (traditional)</a:t>
            </a:r>
          </a:p>
          <a:p>
            <a:pPr lvl="1"/>
            <a:r>
              <a:rPr lang="en-GB" sz="2000" dirty="0"/>
              <a:t>A reference work for finding synonyms and sometimes antonyms of words. Best known example is Roget’s Thesaurus </a:t>
            </a:r>
          </a:p>
          <a:p>
            <a:pPr lvl="2"/>
            <a:r>
              <a:rPr lang="en-GB" sz="1600" i="1" dirty="0"/>
              <a:t>(Wikipedia)</a:t>
            </a:r>
            <a:endParaRPr lang="en-GB" sz="1600" dirty="0"/>
          </a:p>
          <a:p>
            <a:r>
              <a:rPr lang="en-GB" sz="2400" dirty="0">
                <a:solidFill>
                  <a:srgbClr val="C00000"/>
                </a:solidFill>
              </a:rPr>
              <a:t>Exercise</a:t>
            </a:r>
          </a:p>
          <a:p>
            <a:pPr lvl="1"/>
            <a:r>
              <a:rPr lang="en-GB" sz="2000" dirty="0">
                <a:solidFill>
                  <a:srgbClr val="C00000"/>
                </a:solidFill>
              </a:rPr>
              <a:t>How would you define a thesaurus? </a:t>
            </a:r>
          </a:p>
          <a:p>
            <a:endParaRPr lang="en-GB" sz="22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046C4B-8B42-453B-802A-E696806DC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25" y="4267200"/>
            <a:ext cx="2066925" cy="13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E2B0F-0FE9-404A-BE9F-45DA24CD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GB" dirty="0"/>
              <a:t>Ontologies 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7E6B-59EA-7444-84EB-82D289884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GB" sz="2200" dirty="0"/>
              <a:t>Definition</a:t>
            </a:r>
            <a:r>
              <a:rPr lang="en-GB" sz="2200" baseline="30000" dirty="0"/>
              <a:t>5</a:t>
            </a:r>
            <a:r>
              <a:rPr lang="en-GB" sz="2200" dirty="0"/>
              <a:t> (traditional)</a:t>
            </a:r>
          </a:p>
          <a:p>
            <a:pPr lvl="1"/>
            <a:r>
              <a:rPr lang="en-GB" sz="2000" dirty="0"/>
              <a:t>The philosophical study of being, studying concepts that directly relate to being, in particular becoming, existence, reality, as well as the basic categories of being and their </a:t>
            </a:r>
            <a:r>
              <a:rPr lang="en-GB" sz="2000"/>
              <a:t>relations </a:t>
            </a:r>
          </a:p>
          <a:p>
            <a:pPr lvl="2"/>
            <a:r>
              <a:rPr lang="en-GB" sz="1600" i="1"/>
              <a:t>(</a:t>
            </a:r>
            <a:r>
              <a:rPr lang="en-GB" sz="1600" i="1" dirty="0"/>
              <a:t>Wikipedia)</a:t>
            </a:r>
            <a:endParaRPr lang="en-GB" sz="1600" dirty="0"/>
          </a:p>
          <a:p>
            <a:r>
              <a:rPr lang="en-GB" sz="2200" dirty="0">
                <a:solidFill>
                  <a:srgbClr val="C00000"/>
                </a:solidFill>
              </a:rPr>
              <a:t>Exercise</a:t>
            </a:r>
          </a:p>
          <a:p>
            <a:pPr lvl="1"/>
            <a:r>
              <a:rPr lang="en-GB" sz="2000" dirty="0">
                <a:solidFill>
                  <a:srgbClr val="C00000"/>
                </a:solidFill>
              </a:rPr>
              <a:t>How would you define an ontology? </a:t>
            </a:r>
          </a:p>
          <a:p>
            <a:endParaRPr lang="en-GB" sz="22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9B758D3-F303-41A6-BEB2-8C9F8F2F9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4267200"/>
            <a:ext cx="2066925" cy="13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1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BC09-3FF3-AC47-BD57-E17922C2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Taxonomy definition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D2AF-810D-3444-A90C-7FD959F81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Definition</a:t>
            </a:r>
            <a:r>
              <a:rPr lang="en-GB" sz="2400" baseline="30000" dirty="0"/>
              <a:t>2</a:t>
            </a:r>
          </a:p>
          <a:p>
            <a:pPr lvl="1"/>
            <a:r>
              <a:rPr lang="en-GB" sz="2000" dirty="0"/>
              <a:t>Taxonomy (general) is the practice and science of classification of things or concepts, including the </a:t>
            </a:r>
            <a:r>
              <a:rPr lang="en-GB" sz="2000" b="1" dirty="0"/>
              <a:t>principles</a:t>
            </a:r>
            <a:r>
              <a:rPr lang="en-GB" sz="2000" dirty="0"/>
              <a:t> that underlie such classification</a:t>
            </a:r>
          </a:p>
          <a:p>
            <a:pPr lvl="2"/>
            <a:r>
              <a:rPr lang="en-GB" sz="1600" i="1" dirty="0"/>
              <a:t>(Wikipedia)</a:t>
            </a:r>
            <a:endParaRPr lang="en-GB" sz="1600" dirty="0"/>
          </a:p>
          <a:p>
            <a:r>
              <a:rPr lang="en-GB" sz="2400" dirty="0"/>
              <a:t>Definition</a:t>
            </a:r>
            <a:r>
              <a:rPr lang="en-GB" sz="2400" baseline="30000" dirty="0"/>
              <a:t>7</a:t>
            </a:r>
          </a:p>
          <a:p>
            <a:pPr lvl="1"/>
            <a:r>
              <a:rPr lang="en-GB" sz="2000" dirty="0"/>
              <a:t>A taxonomy is a classification </a:t>
            </a:r>
            <a:r>
              <a:rPr lang="en-GB" sz="2000" b="1" dirty="0"/>
              <a:t>scheme</a:t>
            </a:r>
            <a:r>
              <a:rPr lang="en-GB" sz="2000" dirty="0"/>
              <a:t>; it is </a:t>
            </a:r>
            <a:r>
              <a:rPr lang="en-GB" sz="2000" b="1" dirty="0"/>
              <a:t>semantic</a:t>
            </a:r>
            <a:r>
              <a:rPr lang="en-GB" sz="2000" dirty="0"/>
              <a:t>; it is a knowledge map</a:t>
            </a:r>
          </a:p>
          <a:p>
            <a:pPr lvl="2"/>
            <a:r>
              <a:rPr lang="en-GB" sz="1600" i="1" dirty="0"/>
              <a:t>(</a:t>
            </a:r>
            <a:r>
              <a:rPr lang="en-GB" sz="1600" i="1" dirty="0" err="1"/>
              <a:t>Lambe</a:t>
            </a:r>
            <a:r>
              <a:rPr lang="en-GB" sz="1600" i="1" dirty="0"/>
              <a:t>)</a:t>
            </a:r>
            <a:endParaRPr lang="en-GB" sz="1600" dirty="0"/>
          </a:p>
          <a:p>
            <a:r>
              <a:rPr lang="en-GB" sz="2400" dirty="0"/>
              <a:t>Your definitions…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5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1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94FEC-4ADF-BF4D-8F13-AFBBEE75F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Taxonomy tree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E2FD60-005A-4545-9A2B-B4FC3464C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699" y="401830"/>
            <a:ext cx="6166786" cy="590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8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BC09-3FF3-AC47-BD57-E17922C2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Thesaurus definition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D2AF-810D-3444-A90C-7FD959F81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Definition</a:t>
            </a:r>
            <a:r>
              <a:rPr lang="en-GB" sz="2400" baseline="30000" dirty="0"/>
              <a:t>4</a:t>
            </a:r>
          </a:p>
          <a:p>
            <a:pPr lvl="1"/>
            <a:r>
              <a:rPr lang="en-GB" altLang="x-none" sz="2000" dirty="0"/>
              <a:t>A list of every important term in a given domain of knowledge; and a set of </a:t>
            </a:r>
            <a:r>
              <a:rPr lang="en-GB" altLang="x-none" sz="2000" b="1" dirty="0"/>
              <a:t>related terms </a:t>
            </a:r>
            <a:r>
              <a:rPr lang="en-GB" altLang="x-none" sz="2000" dirty="0"/>
              <a:t>for each term in the list </a:t>
            </a:r>
          </a:p>
          <a:p>
            <a:pPr lvl="2"/>
            <a:r>
              <a:rPr lang="en-GB" altLang="x-none" sz="1600" i="1" dirty="0"/>
              <a:t>(Aitchison, Gilchrist, </a:t>
            </a:r>
            <a:r>
              <a:rPr lang="en-GB" altLang="x-none" sz="1600" i="1" dirty="0" err="1"/>
              <a:t>Bawden</a:t>
            </a:r>
            <a:r>
              <a:rPr lang="en-GB" altLang="x-none" sz="1600" i="1" dirty="0"/>
              <a:t>)</a:t>
            </a:r>
          </a:p>
          <a:p>
            <a:r>
              <a:rPr lang="en-GB" altLang="x-none" sz="2400" dirty="0"/>
              <a:t>Definition</a:t>
            </a:r>
            <a:r>
              <a:rPr lang="en-GB" altLang="x-none" sz="2400" baseline="30000" dirty="0"/>
              <a:t>8</a:t>
            </a:r>
            <a:endParaRPr lang="en-GB" altLang="x-none" sz="2400" dirty="0"/>
          </a:p>
          <a:p>
            <a:pPr lvl="1"/>
            <a:r>
              <a:rPr lang="en-GB" altLang="x-none" sz="2000" dirty="0"/>
              <a:t>A structured type of controlled vocabulary that provides information about each term and its </a:t>
            </a:r>
            <a:r>
              <a:rPr lang="en-GB" altLang="x-none" sz="2000" b="1" dirty="0"/>
              <a:t>relationships</a:t>
            </a:r>
            <a:r>
              <a:rPr lang="en-GB" altLang="x-none" sz="2000" dirty="0"/>
              <a:t> to other terms within the same thesaurus </a:t>
            </a:r>
          </a:p>
          <a:p>
            <a:pPr lvl="2"/>
            <a:r>
              <a:rPr lang="en-GB" altLang="x-none" sz="1600" i="1" dirty="0"/>
              <a:t>(Hedden)</a:t>
            </a:r>
            <a:endParaRPr lang="en-GB" altLang="x-none" sz="1600" dirty="0"/>
          </a:p>
          <a:p>
            <a:r>
              <a:rPr lang="en-GB" sz="2400" dirty="0"/>
              <a:t>Your</a:t>
            </a:r>
            <a:r>
              <a:rPr lang="en-GB" dirty="0"/>
              <a:t> </a:t>
            </a:r>
            <a:r>
              <a:rPr lang="en-GB" sz="2400" dirty="0"/>
              <a:t>definitions</a:t>
            </a:r>
            <a:r>
              <a:rPr lang="en-GB" dirty="0"/>
              <a:t>…</a:t>
            </a:r>
            <a:endParaRPr lang="en-GB" altLang="x-non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14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CB6A-36E3-AC43-8B9D-1CC08BBE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/>
          <a:lstStyle/>
          <a:p>
            <a:r>
              <a:rPr lang="en-GB"/>
              <a:t>Thesaurus relationship structure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AE9646-3D11-4825-95F7-4EFE0B7CF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556" y="2179370"/>
            <a:ext cx="8257043" cy="43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6290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_2SEEDS">
      <a:dk1>
        <a:srgbClr val="000000"/>
      </a:dk1>
      <a:lt1>
        <a:srgbClr val="FFFFFF"/>
      </a:lt1>
      <a:dk2>
        <a:srgbClr val="41242B"/>
      </a:dk2>
      <a:lt2>
        <a:srgbClr val="E2E5E8"/>
      </a:lt2>
      <a:accent1>
        <a:srgbClr val="E72D29"/>
      </a:accent1>
      <a:accent2>
        <a:srgbClr val="D56A17"/>
      </a:accent2>
      <a:accent3>
        <a:srgbClr val="B8A221"/>
      </a:accent3>
      <a:accent4>
        <a:srgbClr val="14B4A3"/>
      </a:accent4>
      <a:accent5>
        <a:srgbClr val="29ADE7"/>
      </a:accent5>
      <a:accent6>
        <a:srgbClr val="194DD5"/>
      </a:accent6>
      <a:hlink>
        <a:srgbClr val="3F87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640</Words>
  <Application>Microsoft Office PowerPoint</Application>
  <PresentationFormat>Widescreen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Avenir Next LT Pro</vt:lpstr>
      <vt:lpstr>Calibri</vt:lpstr>
      <vt:lpstr>AccentBoxVTI</vt:lpstr>
      <vt:lpstr>Taxonomies, thesauri, ontologies – what’s best for me?</vt:lpstr>
      <vt:lpstr>Introduction</vt:lpstr>
      <vt:lpstr>Taxonomies</vt:lpstr>
      <vt:lpstr>Thesauri</vt:lpstr>
      <vt:lpstr>Ontologies </vt:lpstr>
      <vt:lpstr>Taxonomy definition revisited</vt:lpstr>
      <vt:lpstr>Taxonomy tree</vt:lpstr>
      <vt:lpstr>Thesaurus definition revisited</vt:lpstr>
      <vt:lpstr>Thesaurus relationship structure</vt:lpstr>
      <vt:lpstr>Ontology definition revisited</vt:lpstr>
      <vt:lpstr>Ontology relationship structure</vt:lpstr>
      <vt:lpstr>The graph of rising complexity</vt:lpstr>
      <vt:lpstr>What do you want to achieve?</vt:lpstr>
      <vt:lpstr>Final thoughts…</vt:lpstr>
      <vt:lpstr>Thanks for your time!</vt:lpstr>
      <vt:lpstr>References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Taxonomies, thesauri, ontologies – what’s best for me?</dc:title>
  <dc:creator>Brown, Nike</dc:creator>
  <cp:lastModifiedBy>Sylvie Davies</cp:lastModifiedBy>
  <cp:revision>2</cp:revision>
  <dcterms:created xsi:type="dcterms:W3CDTF">2020-02-15T17:33:07Z</dcterms:created>
  <dcterms:modified xsi:type="dcterms:W3CDTF">2020-02-20T14:34:26Z</dcterms:modified>
</cp:coreProperties>
</file>