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sldIdLst>
    <p:sldId id="1267" r:id="rId6"/>
    <p:sldId id="260" r:id="rId7"/>
    <p:sldId id="261" r:id="rId8"/>
    <p:sldId id="264" r:id="rId9"/>
    <p:sldId id="271" r:id="rId10"/>
    <p:sldId id="1362" r:id="rId11"/>
    <p:sldId id="1337" r:id="rId12"/>
    <p:sldId id="1319" r:id="rId13"/>
    <p:sldId id="1335" r:id="rId14"/>
    <p:sldId id="1336" r:id="rId15"/>
    <p:sldId id="1363" r:id="rId16"/>
    <p:sldId id="1348" r:id="rId17"/>
    <p:sldId id="1349" r:id="rId18"/>
    <p:sldId id="1350" r:id="rId19"/>
    <p:sldId id="1347" r:id="rId20"/>
    <p:sldId id="1366" r:id="rId21"/>
    <p:sldId id="1359" r:id="rId22"/>
    <p:sldId id="1332" r:id="rId23"/>
    <p:sldId id="1333" r:id="rId24"/>
    <p:sldId id="1360" r:id="rId25"/>
    <p:sldId id="1323" r:id="rId26"/>
    <p:sldId id="1354" r:id="rId27"/>
    <p:sldId id="1361" r:id="rId28"/>
    <p:sldId id="1355" r:id="rId29"/>
    <p:sldId id="1357" r:id="rId30"/>
    <p:sldId id="1364" r:id="rId31"/>
    <p:sldId id="136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158" y="3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07566" y="5295514"/>
            <a:ext cx="3564876" cy="1201336"/>
          </a:xfrm>
          <a:prstGeom prst="rect">
            <a:avLst/>
          </a:prstGeom>
        </p:spPr>
      </p:pic>
      <p:cxnSp>
        <p:nvCxnSpPr>
          <p:cNvPr id="8" name="Straight Connector 7"/>
          <p:cNvCxnSpPr/>
          <p:nvPr userDrawn="1"/>
        </p:nvCxnSpPr>
        <p:spPr>
          <a:xfrm>
            <a:off x="760164" y="638978"/>
            <a:ext cx="1627436" cy="0"/>
          </a:xfrm>
          <a:prstGeom prst="line">
            <a:avLst/>
          </a:prstGeom>
          <a:ln w="28575">
            <a:solidFill>
              <a:srgbClr val="C00000"/>
            </a:solidFill>
          </a:ln>
        </p:spPr>
        <p:style>
          <a:lnRef idx="1">
            <a:schemeClr val="accent2"/>
          </a:lnRef>
          <a:fillRef idx="0">
            <a:schemeClr val="accent2"/>
          </a:fillRef>
          <a:effectRef idx="0">
            <a:schemeClr val="accent2"/>
          </a:effectRef>
          <a:fontRef idx="minor">
            <a:schemeClr val="tx1"/>
          </a:fontRef>
        </p:style>
      </p:cxnSp>
      <p:sp>
        <p:nvSpPr>
          <p:cNvPr id="13" name="TextBox 12"/>
          <p:cNvSpPr txBox="1"/>
          <p:nvPr userDrawn="1"/>
        </p:nvSpPr>
        <p:spPr>
          <a:xfrm>
            <a:off x="684212" y="731055"/>
            <a:ext cx="195777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a:solidFill>
                  <a:srgbClr val="C00000"/>
                </a:solidFill>
                <a:latin typeface="Source Sans Pro" panose="020B0503030403020204" pitchFamily="34" charset="0"/>
              </a:rPr>
              <a:t>www.metataxis.com</a:t>
            </a:r>
          </a:p>
        </p:txBody>
      </p:sp>
    </p:spTree>
    <p:extLst>
      <p:ext uri="{BB962C8B-B14F-4D97-AF65-F5344CB8AC3E}">
        <p14:creationId xmlns:p14="http://schemas.microsoft.com/office/powerpoint/2010/main" val="3178487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07A45AA6-F1A3-4E64-AED5-8F0EDC335584}" type="slidenum">
              <a:rPr lang="en-US" smtClean="0"/>
              <a:t>‹#›</a:t>
            </a:fld>
            <a:endParaRPr lang="en-US"/>
          </a:p>
        </p:txBody>
      </p:sp>
    </p:spTree>
    <p:extLst>
      <p:ext uri="{BB962C8B-B14F-4D97-AF65-F5344CB8AC3E}">
        <p14:creationId xmlns:p14="http://schemas.microsoft.com/office/powerpoint/2010/main" val="923817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07A45AA6-F1A3-4E64-AED5-8F0EDC335584}" type="slidenum">
              <a:rPr lang="en-US" smtClean="0"/>
              <a:t>‹#›</a:t>
            </a:fld>
            <a:endParaRPr lang="en-US"/>
          </a:p>
        </p:txBody>
      </p:sp>
    </p:spTree>
    <p:extLst>
      <p:ext uri="{BB962C8B-B14F-4D97-AF65-F5344CB8AC3E}">
        <p14:creationId xmlns:p14="http://schemas.microsoft.com/office/powerpoint/2010/main" val="1988917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07A45AA6-F1A3-4E64-AED5-8F0EDC335584}" type="slidenum">
              <a:rPr lang="en-US" smtClean="0"/>
              <a:t>‹#›</a:t>
            </a:fld>
            <a:endParaRPr lang="en-US"/>
          </a:p>
        </p:txBody>
      </p:sp>
    </p:spTree>
    <p:extLst>
      <p:ext uri="{BB962C8B-B14F-4D97-AF65-F5344CB8AC3E}">
        <p14:creationId xmlns:p14="http://schemas.microsoft.com/office/powerpoint/2010/main" val="1181769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65264" y="2159000"/>
            <a:ext cx="6061471" cy="2042669"/>
          </a:xfrm>
          <a:prstGeom prst="rect">
            <a:avLst/>
          </a:prstGeom>
        </p:spPr>
      </p:pic>
    </p:spTree>
    <p:extLst>
      <p:ext uri="{BB962C8B-B14F-4D97-AF65-F5344CB8AC3E}">
        <p14:creationId xmlns:p14="http://schemas.microsoft.com/office/powerpoint/2010/main" val="3896220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ection Divider">
    <p:spTree>
      <p:nvGrpSpPr>
        <p:cNvPr id="1" name=""/>
        <p:cNvGrpSpPr/>
        <p:nvPr/>
      </p:nvGrpSpPr>
      <p:grpSpPr>
        <a:xfrm>
          <a:off x="0" y="0"/>
          <a:ext cx="0" cy="0"/>
          <a:chOff x="0" y="0"/>
          <a:chExt cx="0" cy="0"/>
        </a:xfrm>
      </p:grpSpPr>
      <p:sp>
        <p:nvSpPr>
          <p:cNvPr id="8" name="Rectangle 7"/>
          <p:cNvSpPr/>
          <p:nvPr userDrawn="1"/>
        </p:nvSpPr>
        <p:spPr>
          <a:xfrm>
            <a:off x="8149389" y="0"/>
            <a:ext cx="4042611"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538636" y="3850324"/>
            <a:ext cx="3873541" cy="3340792"/>
          </a:xfrm>
          <a:prstGeom prst="rect">
            <a:avLst/>
          </a:prstGeom>
        </p:spPr>
      </p:pic>
      <p:sp>
        <p:nvSpPr>
          <p:cNvPr id="5" name="Chord 4"/>
          <p:cNvSpPr/>
          <p:nvPr userDrawn="1"/>
        </p:nvSpPr>
        <p:spPr>
          <a:xfrm rot="1176969">
            <a:off x="7798940" y="740679"/>
            <a:ext cx="924674" cy="924674"/>
          </a:xfrm>
          <a:prstGeom prst="chor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1843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Divider">
    <p:spTree>
      <p:nvGrpSpPr>
        <p:cNvPr id="1" name=""/>
        <p:cNvGrpSpPr/>
        <p:nvPr/>
      </p:nvGrpSpPr>
      <p:grpSpPr>
        <a:xfrm>
          <a:off x="0" y="0"/>
          <a:ext cx="0" cy="0"/>
          <a:chOff x="0" y="0"/>
          <a:chExt cx="0" cy="0"/>
        </a:xfrm>
      </p:grpSpPr>
      <p:sp>
        <p:nvSpPr>
          <p:cNvPr id="8" name="Rectangle 7"/>
          <p:cNvSpPr/>
          <p:nvPr userDrawn="1"/>
        </p:nvSpPr>
        <p:spPr>
          <a:xfrm>
            <a:off x="8149389" y="0"/>
            <a:ext cx="4042611"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538636" y="3850324"/>
            <a:ext cx="3873541" cy="3340792"/>
          </a:xfrm>
          <a:prstGeom prst="rect">
            <a:avLst/>
          </a:prstGeom>
        </p:spPr>
      </p:pic>
      <p:sp>
        <p:nvSpPr>
          <p:cNvPr id="5" name="Chord 4"/>
          <p:cNvSpPr/>
          <p:nvPr userDrawn="1"/>
        </p:nvSpPr>
        <p:spPr>
          <a:xfrm rot="1176969">
            <a:off x="7798940" y="740679"/>
            <a:ext cx="924674" cy="924674"/>
          </a:xfrm>
          <a:prstGeom prst="chor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429D2E60-2610-44D8-8B79-40BC4BBDE6EB}"/>
              </a:ext>
            </a:extLst>
          </p:cNvPr>
          <p:cNvSpPr>
            <a:spLocks noGrp="1"/>
          </p:cNvSpPr>
          <p:nvPr>
            <p:ph type="title"/>
          </p:nvPr>
        </p:nvSpPr>
        <p:spPr>
          <a:xfrm>
            <a:off x="0" y="0"/>
            <a:ext cx="8149389" cy="6858000"/>
          </a:xfrm>
          <a:prstGeom prst="rect">
            <a:avLst/>
          </a:prstGeom>
        </p:spPr>
        <p:txBody>
          <a:bodyPr anchor="ctr"/>
          <a:lstStyle>
            <a:lvl1pPr>
              <a:defRPr sz="6600">
                <a:solidFill>
                  <a:schemeClr val="tx1"/>
                </a:solidFill>
                <a:latin typeface="Avenir LT Std 35 Light" panose="020B0402020203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1581531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20466" y="5868434"/>
            <a:ext cx="1977834" cy="666515"/>
          </a:xfrm>
          <a:prstGeom prst="rect">
            <a:avLst/>
          </a:prstGeom>
        </p:spPr>
      </p:pic>
      <p:sp>
        <p:nvSpPr>
          <p:cNvPr id="2" name="Slide Number Placeholder 1">
            <a:extLst>
              <a:ext uri="{FF2B5EF4-FFF2-40B4-BE49-F238E27FC236}">
                <a16:creationId xmlns:a16="http://schemas.microsoft.com/office/drawing/2014/main" id="{2DE5AB3D-ECFE-4C67-A9C8-5B6FDB638C16}"/>
              </a:ext>
            </a:extLst>
          </p:cNvPr>
          <p:cNvSpPr>
            <a:spLocks noGrp="1"/>
          </p:cNvSpPr>
          <p:nvPr>
            <p:ph type="sldNum" sz="quarter" idx="10"/>
          </p:nvPr>
        </p:nvSpPr>
        <p:spPr/>
        <p:txBody>
          <a:bodyPr/>
          <a:lstStyle/>
          <a:p>
            <a:fld id="{E0AA53EB-DC4B-4995-9066-E3AD3B788D6E}" type="slidenum">
              <a:rPr lang="en-GB" smtClean="0"/>
              <a:pPr/>
              <a:t>‹#›</a:t>
            </a:fld>
            <a:endParaRPr lang="en-GB"/>
          </a:p>
        </p:txBody>
      </p:sp>
    </p:spTree>
    <p:extLst>
      <p:ext uri="{BB962C8B-B14F-4D97-AF65-F5344CB8AC3E}">
        <p14:creationId xmlns:p14="http://schemas.microsoft.com/office/powerpoint/2010/main" val="1295774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20466" y="5868434"/>
            <a:ext cx="1977834" cy="666515"/>
          </a:xfrm>
          <a:prstGeom prst="rect">
            <a:avLst/>
          </a:prstGeom>
        </p:spPr>
      </p:pic>
      <p:sp>
        <p:nvSpPr>
          <p:cNvPr id="3" name="Text Placeholder 2">
            <a:extLst>
              <a:ext uri="{FF2B5EF4-FFF2-40B4-BE49-F238E27FC236}">
                <a16:creationId xmlns:a16="http://schemas.microsoft.com/office/drawing/2014/main" id="{626AA453-DDDC-4ACB-8AB5-21B1E8B09B1D}"/>
              </a:ext>
            </a:extLst>
          </p:cNvPr>
          <p:cNvSpPr>
            <a:spLocks noGrp="1"/>
          </p:cNvSpPr>
          <p:nvPr>
            <p:ph type="body" sz="quarter" idx="10"/>
          </p:nvPr>
        </p:nvSpPr>
        <p:spPr>
          <a:xfrm>
            <a:off x="1174750" y="1670050"/>
            <a:ext cx="5314950" cy="1438275"/>
          </a:xfrm>
        </p:spPr>
        <p:txBody>
          <a:bodyPr/>
          <a:lstStyle>
            <a:lvl1pPr>
              <a:defRPr>
                <a:solidFill>
                  <a:srgbClr val="C00000"/>
                </a:solidFill>
              </a:defRPr>
            </a:lvl1pPr>
            <a:lvl2pPr>
              <a:defRPr>
                <a:solidFill>
                  <a:srgbClr val="C00000"/>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D7F42723-EAA5-4FDF-86FB-EF85F37957F4}"/>
              </a:ext>
            </a:extLst>
          </p:cNvPr>
          <p:cNvSpPr>
            <a:spLocks noGrp="1"/>
          </p:cNvSpPr>
          <p:nvPr>
            <p:ph type="sldNum" sz="quarter" idx="11"/>
          </p:nvPr>
        </p:nvSpPr>
        <p:spPr/>
        <p:txBody>
          <a:bodyPr/>
          <a:lstStyle/>
          <a:p>
            <a:fld id="{E0AA53EB-DC4B-4995-9066-E3AD3B788D6E}" type="slidenum">
              <a:rPr lang="en-GB" smtClean="0"/>
              <a:pPr/>
              <a:t>‹#›</a:t>
            </a:fld>
            <a:endParaRPr lang="en-GB"/>
          </a:p>
        </p:txBody>
      </p:sp>
    </p:spTree>
    <p:extLst>
      <p:ext uri="{BB962C8B-B14F-4D97-AF65-F5344CB8AC3E}">
        <p14:creationId xmlns:p14="http://schemas.microsoft.com/office/powerpoint/2010/main" val="3092067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Rectangle 7"/>
          <p:cNvSpPr/>
          <p:nvPr userDrawn="1"/>
        </p:nvSpPr>
        <p:spPr>
          <a:xfrm>
            <a:off x="8149389" y="0"/>
            <a:ext cx="4042611"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538636" y="3850324"/>
            <a:ext cx="3873541" cy="3340792"/>
          </a:xfrm>
          <a:prstGeom prst="rect">
            <a:avLst/>
          </a:prstGeom>
        </p:spPr>
      </p:pic>
      <p:sp>
        <p:nvSpPr>
          <p:cNvPr id="5" name="Chord 4"/>
          <p:cNvSpPr/>
          <p:nvPr userDrawn="1"/>
        </p:nvSpPr>
        <p:spPr>
          <a:xfrm rot="1176969">
            <a:off x="7798940" y="740679"/>
            <a:ext cx="924674" cy="924674"/>
          </a:xfrm>
          <a:prstGeom prst="chor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037B28E2-029D-4AB5-964D-A50F30608EA1}"/>
              </a:ext>
            </a:extLst>
          </p:cNvPr>
          <p:cNvSpPr>
            <a:spLocks noGrp="1"/>
          </p:cNvSpPr>
          <p:nvPr>
            <p:ph type="sldNum" sz="quarter" idx="10"/>
          </p:nvPr>
        </p:nvSpPr>
        <p:spPr/>
        <p:txBody>
          <a:bodyPr/>
          <a:lstStyle/>
          <a:p>
            <a:fld id="{E0AA53EB-DC4B-4995-9066-E3AD3B788D6E}" type="slidenum">
              <a:rPr lang="en-GB" smtClean="0"/>
              <a:pPr/>
              <a:t>‹#›</a:t>
            </a:fld>
            <a:endParaRPr lang="en-GB"/>
          </a:p>
        </p:txBody>
      </p:sp>
    </p:spTree>
    <p:extLst>
      <p:ext uri="{BB962C8B-B14F-4D97-AF65-F5344CB8AC3E}">
        <p14:creationId xmlns:p14="http://schemas.microsoft.com/office/powerpoint/2010/main" val="123875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in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20466" y="5868434"/>
            <a:ext cx="1977834" cy="666515"/>
          </a:xfrm>
          <a:prstGeom prst="rect">
            <a:avLst/>
          </a:prstGeom>
        </p:spPr>
      </p:pic>
      <p:sp>
        <p:nvSpPr>
          <p:cNvPr id="2" name="Slide Number Placeholder 1">
            <a:extLst>
              <a:ext uri="{FF2B5EF4-FFF2-40B4-BE49-F238E27FC236}">
                <a16:creationId xmlns:a16="http://schemas.microsoft.com/office/drawing/2014/main" id="{926DB5C8-34B4-4758-A3C4-5B9B715FC175}"/>
              </a:ext>
            </a:extLst>
          </p:cNvPr>
          <p:cNvSpPr>
            <a:spLocks noGrp="1"/>
          </p:cNvSpPr>
          <p:nvPr>
            <p:ph type="sldNum" sz="quarter" idx="10"/>
          </p:nvPr>
        </p:nvSpPr>
        <p:spPr/>
        <p:txBody>
          <a:bodyPr/>
          <a:lstStyle/>
          <a:p>
            <a:fld id="{E0AA53EB-DC4B-4995-9066-E3AD3B788D6E}" type="slidenum">
              <a:rPr lang="en-GB" smtClean="0"/>
              <a:pPr/>
              <a:t>‹#›</a:t>
            </a:fld>
            <a:endParaRPr lang="en-GB"/>
          </a:p>
        </p:txBody>
      </p:sp>
    </p:spTree>
    <p:extLst>
      <p:ext uri="{BB962C8B-B14F-4D97-AF65-F5344CB8AC3E}">
        <p14:creationId xmlns:p14="http://schemas.microsoft.com/office/powerpoint/2010/main" val="978777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 pag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82366" y="5878630"/>
            <a:ext cx="1977834" cy="666515"/>
          </a:xfrm>
          <a:prstGeom prst="rect">
            <a:avLst/>
          </a:prstGeom>
        </p:spPr>
      </p:pic>
      <p:sp>
        <p:nvSpPr>
          <p:cNvPr id="11" name="Rounded Rectangle 10"/>
          <p:cNvSpPr/>
          <p:nvPr userDrawn="1"/>
        </p:nvSpPr>
        <p:spPr>
          <a:xfrm>
            <a:off x="-279400" y="508000"/>
            <a:ext cx="7416800" cy="876300"/>
          </a:xfrm>
          <a:prstGeom prst="round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hord 14"/>
          <p:cNvSpPr/>
          <p:nvPr userDrawn="1"/>
        </p:nvSpPr>
        <p:spPr>
          <a:xfrm rot="12156546">
            <a:off x="6584950" y="508000"/>
            <a:ext cx="876300" cy="876300"/>
          </a:xfrm>
          <a:prstGeom prst="chord">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p:cNvSpPr>
            <a:spLocks noGrp="1"/>
          </p:cNvSpPr>
          <p:nvPr>
            <p:ph type="body" sz="half" idx="2"/>
          </p:nvPr>
        </p:nvSpPr>
        <p:spPr>
          <a:xfrm>
            <a:off x="560388" y="1892300"/>
            <a:ext cx="11199812" cy="3811588"/>
          </a:xfrm>
        </p:spPr>
        <p:txBody>
          <a:bodyPr/>
          <a:lstStyle>
            <a:lvl1pPr marL="0" indent="0">
              <a:buNone/>
              <a:defRPr sz="1600">
                <a:solidFill>
                  <a:schemeClr val="bg1">
                    <a:lumMod val="50000"/>
                  </a:schemeClr>
                </a:solidFill>
                <a:latin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9" name="Text Placeholder 3"/>
          <p:cNvSpPr>
            <a:spLocks noGrp="1"/>
          </p:cNvSpPr>
          <p:nvPr>
            <p:ph type="body" sz="half" idx="10"/>
          </p:nvPr>
        </p:nvSpPr>
        <p:spPr>
          <a:xfrm>
            <a:off x="447771" y="638292"/>
            <a:ext cx="6905529" cy="746008"/>
          </a:xfrm>
        </p:spPr>
        <p:txBody>
          <a:bodyPr>
            <a:normAutofit/>
          </a:bodyPr>
          <a:lstStyle>
            <a:lvl1pPr marL="0" indent="0">
              <a:buNone/>
              <a:defRPr sz="4000">
                <a:solidFill>
                  <a:srgbClr val="C00000"/>
                </a:solidFill>
                <a:latin typeface="Avenir 85 Heavy"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Slide Number Placeholder 1">
            <a:extLst>
              <a:ext uri="{FF2B5EF4-FFF2-40B4-BE49-F238E27FC236}">
                <a16:creationId xmlns:a16="http://schemas.microsoft.com/office/drawing/2014/main" id="{608338A5-C282-4A74-BBE4-C0E710889FA2}"/>
              </a:ext>
            </a:extLst>
          </p:cNvPr>
          <p:cNvSpPr>
            <a:spLocks noGrp="1"/>
          </p:cNvSpPr>
          <p:nvPr>
            <p:ph type="sldNum" sz="quarter" idx="11"/>
          </p:nvPr>
        </p:nvSpPr>
        <p:spPr>
          <a:xfrm>
            <a:off x="-1" y="6369267"/>
            <a:ext cx="447771" cy="320601"/>
          </a:xfrm>
        </p:spPr>
        <p:txBody>
          <a:bodyPr/>
          <a:lstStyle/>
          <a:p>
            <a:fld id="{E0AA53EB-DC4B-4995-9066-E3AD3B788D6E}" type="slidenum">
              <a:rPr lang="en-GB" smtClean="0"/>
              <a:pPr/>
              <a:t>‹#›</a:t>
            </a:fld>
            <a:endParaRPr lang="en-GB"/>
          </a:p>
        </p:txBody>
      </p:sp>
    </p:spTree>
    <p:extLst>
      <p:ext uri="{BB962C8B-B14F-4D97-AF65-F5344CB8AC3E}">
        <p14:creationId xmlns:p14="http://schemas.microsoft.com/office/powerpoint/2010/main" val="2069007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General pag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66395" y="373228"/>
            <a:ext cx="1977834" cy="666515"/>
          </a:xfrm>
          <a:prstGeom prst="rect">
            <a:avLst/>
          </a:prstGeom>
        </p:spPr>
      </p:pic>
      <p:sp>
        <p:nvSpPr>
          <p:cNvPr id="11" name="Rounded Rectangle 10"/>
          <p:cNvSpPr/>
          <p:nvPr userDrawn="1"/>
        </p:nvSpPr>
        <p:spPr>
          <a:xfrm>
            <a:off x="-279400" y="508000"/>
            <a:ext cx="7416800" cy="876300"/>
          </a:xfrm>
          <a:prstGeom prst="round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hord 14"/>
          <p:cNvSpPr/>
          <p:nvPr userDrawn="1"/>
        </p:nvSpPr>
        <p:spPr>
          <a:xfrm rot="12156546">
            <a:off x="6584950" y="508000"/>
            <a:ext cx="876300" cy="876300"/>
          </a:xfrm>
          <a:prstGeom prst="chord">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p:cNvSpPr>
            <a:spLocks noGrp="1"/>
          </p:cNvSpPr>
          <p:nvPr>
            <p:ph type="body" sz="half" idx="2"/>
          </p:nvPr>
        </p:nvSpPr>
        <p:spPr>
          <a:xfrm>
            <a:off x="560388" y="1892300"/>
            <a:ext cx="11199812" cy="3811588"/>
          </a:xfrm>
        </p:spPr>
        <p:txBody>
          <a:bodyPr/>
          <a:lstStyle>
            <a:lvl1pPr marL="0" indent="0">
              <a:buNone/>
              <a:defRPr sz="1600">
                <a:solidFill>
                  <a:schemeClr val="bg1">
                    <a:lumMod val="50000"/>
                  </a:schemeClr>
                </a:solidFill>
                <a:latin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9" name="Text Placeholder 3"/>
          <p:cNvSpPr>
            <a:spLocks noGrp="1"/>
          </p:cNvSpPr>
          <p:nvPr>
            <p:ph type="body" sz="half" idx="10"/>
          </p:nvPr>
        </p:nvSpPr>
        <p:spPr>
          <a:xfrm>
            <a:off x="447771" y="638292"/>
            <a:ext cx="6905529" cy="746008"/>
          </a:xfrm>
        </p:spPr>
        <p:txBody>
          <a:bodyPr>
            <a:normAutofit/>
          </a:bodyPr>
          <a:lstStyle>
            <a:lvl1pPr marL="0" indent="0">
              <a:buNone/>
              <a:defRPr sz="4000">
                <a:solidFill>
                  <a:srgbClr val="C00000"/>
                </a:solidFill>
                <a:latin typeface="Avenir 85 Heavy"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Slide Number Placeholder 1">
            <a:extLst>
              <a:ext uri="{FF2B5EF4-FFF2-40B4-BE49-F238E27FC236}">
                <a16:creationId xmlns:a16="http://schemas.microsoft.com/office/drawing/2014/main" id="{608338A5-C282-4A74-BBE4-C0E710889FA2}"/>
              </a:ext>
            </a:extLst>
          </p:cNvPr>
          <p:cNvSpPr>
            <a:spLocks noGrp="1"/>
          </p:cNvSpPr>
          <p:nvPr>
            <p:ph type="sldNum" sz="quarter" idx="11"/>
          </p:nvPr>
        </p:nvSpPr>
        <p:spPr>
          <a:xfrm>
            <a:off x="-1" y="6369267"/>
            <a:ext cx="447771" cy="320601"/>
          </a:xfrm>
        </p:spPr>
        <p:txBody>
          <a:bodyPr/>
          <a:lstStyle/>
          <a:p>
            <a:fld id="{E0AA53EB-DC4B-4995-9066-E3AD3B788D6E}" type="slidenum">
              <a:rPr lang="en-GB" smtClean="0"/>
              <a:pPr/>
              <a:t>‹#›</a:t>
            </a:fld>
            <a:endParaRPr lang="en-GB"/>
          </a:p>
        </p:txBody>
      </p:sp>
    </p:spTree>
    <p:extLst>
      <p:ext uri="{BB962C8B-B14F-4D97-AF65-F5344CB8AC3E}">
        <p14:creationId xmlns:p14="http://schemas.microsoft.com/office/powerpoint/2010/main" val="14438191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2"/>
            <a:ext cx="2743200" cy="365125"/>
          </a:xfrm>
          <a:prstGeom prst="rect">
            <a:avLst/>
          </a:prstGeom>
        </p:spPr>
        <p:txBody>
          <a:bodyPr/>
          <a:lstStyle/>
          <a:p>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07A45AA6-F1A3-4E64-AED5-8F0EDC335584}" type="slidenum">
              <a:rPr lang="en-US" smtClean="0"/>
              <a:t>‹#›</a:t>
            </a:fld>
            <a:endParaRPr lang="en-US"/>
          </a:p>
        </p:txBody>
      </p:sp>
    </p:spTree>
    <p:extLst>
      <p:ext uri="{BB962C8B-B14F-4D97-AF65-F5344CB8AC3E}">
        <p14:creationId xmlns:p14="http://schemas.microsoft.com/office/powerpoint/2010/main" val="2128105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07A45AA6-F1A3-4E64-AED5-8F0EDC335584}" type="slidenum">
              <a:rPr lang="en-US" smtClean="0"/>
              <a:t>‹#›</a:t>
            </a:fld>
            <a:endParaRPr lang="en-US"/>
          </a:p>
        </p:txBody>
      </p:sp>
    </p:spTree>
    <p:extLst>
      <p:ext uri="{BB962C8B-B14F-4D97-AF65-F5344CB8AC3E}">
        <p14:creationId xmlns:p14="http://schemas.microsoft.com/office/powerpoint/2010/main" val="3030449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306586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0558DC6D-40CD-404E-A1B6-C4ED597AD4E5}"/>
              </a:ext>
            </a:extLst>
          </p:cNvPr>
          <p:cNvSpPr>
            <a:spLocks noGrp="1"/>
          </p:cNvSpPr>
          <p:nvPr>
            <p:ph type="sldNum" sz="quarter" idx="4"/>
          </p:nvPr>
        </p:nvSpPr>
        <p:spPr>
          <a:xfrm>
            <a:off x="135684" y="6356349"/>
            <a:ext cx="451793" cy="380714"/>
          </a:xfrm>
          <a:prstGeom prst="rect">
            <a:avLst/>
          </a:prstGeom>
        </p:spPr>
        <p:txBody>
          <a:bodyPr vert="horz" lIns="91440" tIns="45720" rIns="91440" bIns="45720" rtlCol="0" anchor="ctr"/>
          <a:lstStyle>
            <a:lvl1pPr algn="r">
              <a:defRPr sz="1200">
                <a:solidFill>
                  <a:schemeClr val="bg1">
                    <a:lumMod val="50000"/>
                  </a:schemeClr>
                </a:solidFill>
              </a:defRPr>
            </a:lvl1pPr>
          </a:lstStyle>
          <a:p>
            <a:fld id="{E0AA53EB-DC4B-4995-9066-E3AD3B788D6E}" type="slidenum">
              <a:rPr lang="en-GB" smtClean="0"/>
              <a:pPr/>
              <a:t>‹#›</a:t>
            </a:fld>
            <a:endParaRPr lang="en-GB"/>
          </a:p>
        </p:txBody>
      </p:sp>
    </p:spTree>
    <p:extLst>
      <p:ext uri="{BB962C8B-B14F-4D97-AF65-F5344CB8AC3E}">
        <p14:creationId xmlns:p14="http://schemas.microsoft.com/office/powerpoint/2010/main" val="9418633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5.svg"/><Relationship Id="rId2" Type="http://schemas.openxmlformats.org/officeDocument/2006/relationships/image" Target="../media/image8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7.svg"/><Relationship Id="rId2" Type="http://schemas.openxmlformats.org/officeDocument/2006/relationships/image" Target="../media/image8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image" Target="../media/image88.png"/><Relationship Id="rId1" Type="http://schemas.openxmlformats.org/officeDocument/2006/relationships/slideLayout" Target="../slideLayouts/slideLayout6.xml"/><Relationship Id="rId6" Type="http://schemas.openxmlformats.org/officeDocument/2006/relationships/image" Target="../media/image92.svg"/><Relationship Id="rId5" Type="http://schemas.openxmlformats.org/officeDocument/2006/relationships/image" Target="../media/image91.png"/><Relationship Id="rId4" Type="http://schemas.openxmlformats.org/officeDocument/2006/relationships/image" Target="../media/image90.png"/></Relationships>
</file>

<file path=ppt/slides/_rels/slide13.xml.rels><?xml version="1.0" encoding="UTF-8" standalone="yes"?>
<Relationships xmlns="http://schemas.openxmlformats.org/package/2006/relationships"><Relationship Id="rId3" Type="http://schemas.openxmlformats.org/officeDocument/2006/relationships/image" Target="../media/image89.png"/><Relationship Id="rId7" Type="http://schemas.openxmlformats.org/officeDocument/2006/relationships/image" Target="../media/image97.svg"/><Relationship Id="rId2" Type="http://schemas.openxmlformats.org/officeDocument/2006/relationships/image" Target="../media/image88.png"/><Relationship Id="rId1" Type="http://schemas.openxmlformats.org/officeDocument/2006/relationships/slideLayout" Target="../slideLayouts/slideLayout6.xml"/><Relationship Id="rId6" Type="http://schemas.openxmlformats.org/officeDocument/2006/relationships/image" Target="../media/image96.png"/><Relationship Id="rId5" Type="http://schemas.openxmlformats.org/officeDocument/2006/relationships/image" Target="../media/image95.svg"/><Relationship Id="rId4" Type="http://schemas.openxmlformats.org/officeDocument/2006/relationships/image" Target="../media/image94.png"/></Relationships>
</file>

<file path=ppt/slides/_rels/slide14.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9.png"/><Relationship Id="rId7" Type="http://schemas.openxmlformats.org/officeDocument/2006/relationships/image" Target="../media/image99.svg"/><Relationship Id="rId2" Type="http://schemas.openxmlformats.org/officeDocument/2006/relationships/image" Target="../media/image88.png"/><Relationship Id="rId1" Type="http://schemas.openxmlformats.org/officeDocument/2006/relationships/slideLayout" Target="../slideLayouts/slideLayout6.xml"/><Relationship Id="rId6" Type="http://schemas.openxmlformats.org/officeDocument/2006/relationships/image" Target="../media/image98.png"/><Relationship Id="rId5" Type="http://schemas.openxmlformats.org/officeDocument/2006/relationships/image" Target="../media/image95.svg"/><Relationship Id="rId4" Type="http://schemas.openxmlformats.org/officeDocument/2006/relationships/image" Target="../media/image94.png"/></Relationships>
</file>

<file path=ppt/slides/_rels/slide15.xml.rels><?xml version="1.0" encoding="UTF-8" standalone="yes"?>
<Relationships xmlns="http://schemas.openxmlformats.org/package/2006/relationships"><Relationship Id="rId3" Type="http://schemas.openxmlformats.org/officeDocument/2006/relationships/image" Target="../media/image101.svg"/><Relationship Id="rId2" Type="http://schemas.openxmlformats.org/officeDocument/2006/relationships/image" Target="../media/image10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3.svg"/><Relationship Id="rId2" Type="http://schemas.openxmlformats.org/officeDocument/2006/relationships/image" Target="../media/image10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5.svg"/><Relationship Id="rId2" Type="http://schemas.openxmlformats.org/officeDocument/2006/relationships/image" Target="../media/image104.png"/><Relationship Id="rId1" Type="http://schemas.openxmlformats.org/officeDocument/2006/relationships/slideLayout" Target="../slideLayouts/slideLayout6.xml"/><Relationship Id="rId5" Type="http://schemas.openxmlformats.org/officeDocument/2006/relationships/image" Target="../media/image107.svg"/><Relationship Id="rId4" Type="http://schemas.openxmlformats.org/officeDocument/2006/relationships/image" Target="../media/image106.png"/></Relationships>
</file>

<file path=ppt/slides/_rels/slide18.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9.png"/><Relationship Id="rId7" Type="http://schemas.openxmlformats.org/officeDocument/2006/relationships/image" Target="../media/image85.svg"/><Relationship Id="rId2" Type="http://schemas.openxmlformats.org/officeDocument/2006/relationships/image" Target="../media/image88.png"/><Relationship Id="rId1" Type="http://schemas.openxmlformats.org/officeDocument/2006/relationships/slideLayout" Target="../slideLayouts/slideLayout6.xml"/><Relationship Id="rId6" Type="http://schemas.openxmlformats.org/officeDocument/2006/relationships/image" Target="../media/image84.png"/><Relationship Id="rId5" Type="http://schemas.openxmlformats.org/officeDocument/2006/relationships/image" Target="../media/image109.svg"/><Relationship Id="rId4" Type="http://schemas.openxmlformats.org/officeDocument/2006/relationships/image" Target="../media/image10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6.xml"/><Relationship Id="rId5" Type="http://schemas.openxmlformats.org/officeDocument/2006/relationships/image" Target="../media/image109.svg"/><Relationship Id="rId4" Type="http://schemas.openxmlformats.org/officeDocument/2006/relationships/image" Target="../media/image108.png"/></Relationships>
</file>

<file path=ppt/slides/_rels/slide21.xml.rels><?xml version="1.0" encoding="UTF-8" standalone="yes"?>
<Relationships xmlns="http://schemas.openxmlformats.org/package/2006/relationships"><Relationship Id="rId3" Type="http://schemas.openxmlformats.org/officeDocument/2006/relationships/image" Target="../media/image111.svg"/><Relationship Id="rId2" Type="http://schemas.openxmlformats.org/officeDocument/2006/relationships/image" Target="../media/image11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6.xml"/><Relationship Id="rId4" Type="http://schemas.openxmlformats.org/officeDocument/2006/relationships/image" Target="../media/image9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13.svg"/><Relationship Id="rId2" Type="http://schemas.openxmlformats.org/officeDocument/2006/relationships/image" Target="../media/image11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15.svg"/><Relationship Id="rId2" Type="http://schemas.openxmlformats.org/officeDocument/2006/relationships/image" Target="../media/image11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 Type="http://schemas.openxmlformats.org/officeDocument/2006/relationships/image" Target="../media/image6.png"/><Relationship Id="rId16"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image" Target="../media/image1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svg"/><Relationship Id="rId7" Type="http://schemas.openxmlformats.org/officeDocument/2006/relationships/image" Target="../media/image27.svg"/><Relationship Id="rId12" Type="http://schemas.openxmlformats.org/officeDocument/2006/relationships/image" Target="../media/image32.png"/><Relationship Id="rId2" Type="http://schemas.openxmlformats.org/officeDocument/2006/relationships/image" Target="../media/image22.png"/><Relationship Id="rId16" Type="http://schemas.openxmlformats.org/officeDocument/2006/relationships/image" Target="../media/image36.svg"/><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 Id="rId14" Type="http://schemas.openxmlformats.org/officeDocument/2006/relationships/image" Target="../media/image34.svg"/></Relationships>
</file>

<file path=ppt/slides/_rels/slide5.xml.rels><?xml version="1.0" encoding="UTF-8" standalone="yes"?>
<Relationships xmlns="http://schemas.openxmlformats.org/package/2006/relationships"><Relationship Id="rId13" Type="http://schemas.openxmlformats.org/officeDocument/2006/relationships/image" Target="../media/image48.png"/><Relationship Id="rId18" Type="http://schemas.openxmlformats.org/officeDocument/2006/relationships/image" Target="../media/image53.gif"/><Relationship Id="rId26" Type="http://schemas.openxmlformats.org/officeDocument/2006/relationships/image" Target="../media/image61.png"/><Relationship Id="rId3" Type="http://schemas.openxmlformats.org/officeDocument/2006/relationships/image" Target="../media/image38.gif"/><Relationship Id="rId21" Type="http://schemas.openxmlformats.org/officeDocument/2006/relationships/image" Target="../media/image56.gif"/><Relationship Id="rId34" Type="http://schemas.openxmlformats.org/officeDocument/2006/relationships/image" Target="../media/image69.png"/><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52.gif"/><Relationship Id="rId25" Type="http://schemas.openxmlformats.org/officeDocument/2006/relationships/image" Target="../media/image60.png"/><Relationship Id="rId33" Type="http://schemas.openxmlformats.org/officeDocument/2006/relationships/image" Target="../media/image68.gif"/><Relationship Id="rId2" Type="http://schemas.openxmlformats.org/officeDocument/2006/relationships/image" Target="../media/image37.png"/><Relationship Id="rId16" Type="http://schemas.openxmlformats.org/officeDocument/2006/relationships/image" Target="../media/image51.gif"/><Relationship Id="rId20" Type="http://schemas.openxmlformats.org/officeDocument/2006/relationships/image" Target="../media/image55.gif"/><Relationship Id="rId29" Type="http://schemas.openxmlformats.org/officeDocument/2006/relationships/image" Target="../media/image64.gif"/><Relationship Id="rId1" Type="http://schemas.openxmlformats.org/officeDocument/2006/relationships/slideLayout" Target="../slideLayouts/slideLayout6.xml"/><Relationship Id="rId6" Type="http://schemas.openxmlformats.org/officeDocument/2006/relationships/image" Target="../media/image41.png"/><Relationship Id="rId11" Type="http://schemas.openxmlformats.org/officeDocument/2006/relationships/image" Target="../media/image46.png"/><Relationship Id="rId24" Type="http://schemas.openxmlformats.org/officeDocument/2006/relationships/image" Target="../media/image59.jpeg"/><Relationship Id="rId32" Type="http://schemas.openxmlformats.org/officeDocument/2006/relationships/image" Target="../media/image67.gif"/><Relationship Id="rId5" Type="http://schemas.openxmlformats.org/officeDocument/2006/relationships/image" Target="../media/image40.png"/><Relationship Id="rId15" Type="http://schemas.openxmlformats.org/officeDocument/2006/relationships/image" Target="../media/image50.gif"/><Relationship Id="rId23" Type="http://schemas.openxmlformats.org/officeDocument/2006/relationships/image" Target="../media/image58.gif"/><Relationship Id="rId28" Type="http://schemas.openxmlformats.org/officeDocument/2006/relationships/image" Target="../media/image63.png"/><Relationship Id="rId10" Type="http://schemas.openxmlformats.org/officeDocument/2006/relationships/image" Target="../media/image45.png"/><Relationship Id="rId19" Type="http://schemas.openxmlformats.org/officeDocument/2006/relationships/image" Target="../media/image54.gif"/><Relationship Id="rId31" Type="http://schemas.openxmlformats.org/officeDocument/2006/relationships/image" Target="../media/image66.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gif"/><Relationship Id="rId22" Type="http://schemas.openxmlformats.org/officeDocument/2006/relationships/image" Target="../media/image57.gif"/><Relationship Id="rId27" Type="http://schemas.openxmlformats.org/officeDocument/2006/relationships/image" Target="../media/image62.png"/><Relationship Id="rId30" Type="http://schemas.openxmlformats.org/officeDocument/2006/relationships/image" Target="../media/image65.jpg"/><Relationship Id="rId35" Type="http://schemas.openxmlformats.org/officeDocument/2006/relationships/image" Target="../media/image70.png"/><Relationship Id="rId8" Type="http://schemas.openxmlformats.org/officeDocument/2006/relationships/image" Target="../media/image43.png"/></Relationships>
</file>

<file path=ppt/slides/_rels/slide6.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svg"/><Relationship Id="rId7" Type="http://schemas.openxmlformats.org/officeDocument/2006/relationships/image" Target="../media/image76.svg"/><Relationship Id="rId2" Type="http://schemas.openxmlformats.org/officeDocument/2006/relationships/image" Target="../media/image71.png"/><Relationship Id="rId1" Type="http://schemas.openxmlformats.org/officeDocument/2006/relationships/slideLayout" Target="../slideLayouts/slideLayout6.xml"/><Relationship Id="rId6" Type="http://schemas.openxmlformats.org/officeDocument/2006/relationships/image" Target="../media/image75.png"/><Relationship Id="rId5" Type="http://schemas.openxmlformats.org/officeDocument/2006/relationships/image" Target="../media/image74.svg"/><Relationship Id="rId4" Type="http://schemas.openxmlformats.org/officeDocument/2006/relationships/image" Target="../media/image73.png"/><Relationship Id="rId9" Type="http://schemas.openxmlformats.org/officeDocument/2006/relationships/image" Target="../media/image78.svg"/></Relationships>
</file>

<file path=ppt/slides/_rels/slide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1.svg"/><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3.svg"/><Relationship Id="rId2" Type="http://schemas.openxmlformats.org/officeDocument/2006/relationships/image" Target="../media/image8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CFE07C-AEF7-4F30-8A27-28A7D43997AE}"/>
              </a:ext>
            </a:extLst>
          </p:cNvPr>
          <p:cNvSpPr>
            <a:spLocks noGrp="1"/>
          </p:cNvSpPr>
          <p:nvPr>
            <p:ph type="sldNum" sz="quarter" idx="4294967295"/>
          </p:nvPr>
        </p:nvSpPr>
        <p:spPr>
          <a:xfrm>
            <a:off x="0" y="6369050"/>
            <a:ext cx="447675" cy="320675"/>
          </a:xfrm>
        </p:spPr>
        <p:txBody>
          <a:bodyPr/>
          <a:lstStyle/>
          <a:p>
            <a:fld id="{E0AA53EB-DC4B-4995-9066-E3AD3B788D6E}" type="slidenum">
              <a:rPr lang="en-GB" smtClean="0"/>
              <a:pPr/>
              <a:t>1</a:t>
            </a:fld>
            <a:endParaRPr lang="en-GB"/>
          </a:p>
        </p:txBody>
      </p:sp>
      <p:sp>
        <p:nvSpPr>
          <p:cNvPr id="5" name="TextBox 4">
            <a:extLst>
              <a:ext uri="{FF2B5EF4-FFF2-40B4-BE49-F238E27FC236}">
                <a16:creationId xmlns:a16="http://schemas.microsoft.com/office/drawing/2014/main" id="{417E17F5-7E8B-4DFA-9924-4075037B605A}"/>
              </a:ext>
            </a:extLst>
          </p:cNvPr>
          <p:cNvSpPr txBox="1"/>
          <p:nvPr/>
        </p:nvSpPr>
        <p:spPr>
          <a:xfrm>
            <a:off x="552449" y="1562100"/>
            <a:ext cx="9677401" cy="1569660"/>
          </a:xfrm>
          <a:prstGeom prst="rect">
            <a:avLst/>
          </a:prstGeom>
          <a:noFill/>
        </p:spPr>
        <p:txBody>
          <a:bodyPr wrap="square" rtlCol="0">
            <a:spAutoFit/>
          </a:bodyPr>
          <a:lstStyle/>
          <a:p>
            <a:r>
              <a:rPr lang="en-GB" sz="4800" dirty="0">
                <a:solidFill>
                  <a:srgbClr val="C00000"/>
                </a:solidFill>
                <a:latin typeface="Source Sans Pro" panose="020B0503030403020204" pitchFamily="34" charset="0"/>
                <a:ea typeface="Source Sans Pro" panose="020B0503030403020204" pitchFamily="34" charset="0"/>
              </a:rPr>
              <a:t>MS Teams – the case for Information Architecture and Governance</a:t>
            </a:r>
          </a:p>
        </p:txBody>
      </p:sp>
      <p:sp>
        <p:nvSpPr>
          <p:cNvPr id="2" name="TextBox 1">
            <a:extLst>
              <a:ext uri="{FF2B5EF4-FFF2-40B4-BE49-F238E27FC236}">
                <a16:creationId xmlns:a16="http://schemas.microsoft.com/office/drawing/2014/main" id="{55CE8DAE-8B5D-4E5D-967D-82C022F0C4F6}"/>
              </a:ext>
            </a:extLst>
          </p:cNvPr>
          <p:cNvSpPr txBox="1"/>
          <p:nvPr/>
        </p:nvSpPr>
        <p:spPr>
          <a:xfrm>
            <a:off x="628650" y="3619500"/>
            <a:ext cx="4219575" cy="954107"/>
          </a:xfrm>
          <a:prstGeom prst="rect">
            <a:avLst/>
          </a:prstGeom>
          <a:noFill/>
        </p:spPr>
        <p:txBody>
          <a:bodyPr wrap="square" rtlCol="0">
            <a:spAutoFit/>
          </a:bodyPr>
          <a:lstStyle/>
          <a:p>
            <a:r>
              <a:rPr lang="en-GB" sz="2800" dirty="0">
                <a:solidFill>
                  <a:schemeClr val="bg1">
                    <a:lumMod val="50000"/>
                  </a:schemeClr>
                </a:solidFill>
                <a:latin typeface="Source Sans Pro" panose="020B0503030403020204" pitchFamily="34" charset="0"/>
                <a:ea typeface="Source Sans Pro" panose="020B0503030403020204" pitchFamily="34" charset="0"/>
              </a:rPr>
              <a:t>Alex Church </a:t>
            </a:r>
          </a:p>
          <a:p>
            <a:r>
              <a:rPr lang="en-GB" sz="2800" dirty="0">
                <a:solidFill>
                  <a:schemeClr val="bg1">
                    <a:lumMod val="50000"/>
                  </a:schemeClr>
                </a:solidFill>
                <a:latin typeface="Source Sans Pro" panose="020B0503030403020204" pitchFamily="34" charset="0"/>
                <a:ea typeface="Source Sans Pro" panose="020B0503030403020204" pitchFamily="34" charset="0"/>
              </a:rPr>
              <a:t>25</a:t>
            </a:r>
            <a:r>
              <a:rPr lang="en-GB" sz="2800" baseline="30000" dirty="0">
                <a:solidFill>
                  <a:schemeClr val="bg1">
                    <a:lumMod val="50000"/>
                  </a:schemeClr>
                </a:solidFill>
                <a:latin typeface="Source Sans Pro" panose="020B0503030403020204" pitchFamily="34" charset="0"/>
                <a:ea typeface="Source Sans Pro" panose="020B0503030403020204" pitchFamily="34" charset="0"/>
              </a:rPr>
              <a:t>th</a:t>
            </a:r>
            <a:r>
              <a:rPr lang="en-GB" sz="2800" dirty="0">
                <a:solidFill>
                  <a:schemeClr val="bg1">
                    <a:lumMod val="50000"/>
                  </a:schemeClr>
                </a:solidFill>
                <a:latin typeface="Source Sans Pro" panose="020B0503030403020204" pitchFamily="34" charset="0"/>
                <a:ea typeface="Source Sans Pro" panose="020B0503030403020204" pitchFamily="34" charset="0"/>
              </a:rPr>
              <a:t> May 2021</a:t>
            </a:r>
          </a:p>
        </p:txBody>
      </p:sp>
      <p:pic>
        <p:nvPicPr>
          <p:cNvPr id="6" name="Content Placeholder 3" descr="A picture containing drawing, food&#10;&#10;Description automatically generated">
            <a:extLst>
              <a:ext uri="{FF2B5EF4-FFF2-40B4-BE49-F238E27FC236}">
                <a16:creationId xmlns:a16="http://schemas.microsoft.com/office/drawing/2014/main" id="{5E35EAC9-DA71-43E6-8425-7F356619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675" y="4954772"/>
            <a:ext cx="4015934" cy="1690919"/>
          </a:xfrm>
          <a:prstGeom prst="rect">
            <a:avLst/>
          </a:prstGeom>
        </p:spPr>
      </p:pic>
    </p:spTree>
    <p:extLst>
      <p:ext uri="{BB962C8B-B14F-4D97-AF65-F5344CB8AC3E}">
        <p14:creationId xmlns:p14="http://schemas.microsoft.com/office/powerpoint/2010/main" val="78811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38445F-DF19-460D-AB48-1735E606D0D5}"/>
              </a:ext>
            </a:extLst>
          </p:cNvPr>
          <p:cNvSpPr>
            <a:spLocks noGrp="1"/>
          </p:cNvSpPr>
          <p:nvPr>
            <p:ph type="body" sz="half" idx="2"/>
          </p:nvPr>
        </p:nvSpPr>
        <p:spPr>
          <a:xfrm>
            <a:off x="550863" y="1577975"/>
            <a:ext cx="7373937" cy="3994150"/>
          </a:xfrm>
        </p:spPr>
        <p:txBody>
          <a:bodyPr>
            <a:normAutofit fontScale="85000" lnSpcReduction="20000"/>
          </a:bodyPr>
          <a:lstStyle/>
          <a:p>
            <a:endParaRPr lang="en-GB" sz="2000" dirty="0"/>
          </a:p>
          <a:p>
            <a:r>
              <a:rPr lang="en-GB" sz="2800" dirty="0"/>
              <a:t>Do not just turn Teams on, give everyone the application and then let them get on with it.</a:t>
            </a:r>
          </a:p>
          <a:p>
            <a:endParaRPr lang="en-GB" sz="2800" dirty="0"/>
          </a:p>
          <a:p>
            <a:r>
              <a:rPr lang="en-GB" sz="2800" dirty="0"/>
              <a:t>Doing that and it will very quickly become chaotic and messy.</a:t>
            </a:r>
          </a:p>
          <a:p>
            <a:endParaRPr lang="en-GB" sz="2800" dirty="0"/>
          </a:p>
          <a:p>
            <a:r>
              <a:rPr lang="en-GB" sz="2800" dirty="0"/>
              <a:t>Put in place governance around who can do what, where content is stored, managed etc.</a:t>
            </a:r>
          </a:p>
          <a:p>
            <a:endParaRPr lang="en-GB" sz="2800" dirty="0"/>
          </a:p>
          <a:p>
            <a:r>
              <a:rPr lang="en-GB" sz="2800" dirty="0"/>
              <a:t>Put in place information architecture to structure, organise and describe.</a:t>
            </a:r>
          </a:p>
          <a:p>
            <a:endParaRPr lang="en-GB" sz="2800" dirty="0"/>
          </a:p>
          <a:p>
            <a:endParaRPr lang="en-GB" sz="2000" dirty="0"/>
          </a:p>
        </p:txBody>
      </p:sp>
      <p:sp>
        <p:nvSpPr>
          <p:cNvPr id="3" name="Text Placeholder 2">
            <a:extLst>
              <a:ext uri="{FF2B5EF4-FFF2-40B4-BE49-F238E27FC236}">
                <a16:creationId xmlns:a16="http://schemas.microsoft.com/office/drawing/2014/main" id="{26F9E13E-4CBC-4502-81DA-61B00D042230}"/>
              </a:ext>
            </a:extLst>
          </p:cNvPr>
          <p:cNvSpPr>
            <a:spLocks noGrp="1"/>
          </p:cNvSpPr>
          <p:nvPr>
            <p:ph type="body" sz="half" idx="10"/>
          </p:nvPr>
        </p:nvSpPr>
        <p:spPr/>
        <p:txBody>
          <a:bodyPr/>
          <a:lstStyle/>
          <a:p>
            <a:r>
              <a:rPr lang="en-GB" dirty="0"/>
              <a:t>Health warning!</a:t>
            </a:r>
          </a:p>
        </p:txBody>
      </p:sp>
      <p:sp>
        <p:nvSpPr>
          <p:cNvPr id="4" name="Slide Number Placeholder 3">
            <a:extLst>
              <a:ext uri="{FF2B5EF4-FFF2-40B4-BE49-F238E27FC236}">
                <a16:creationId xmlns:a16="http://schemas.microsoft.com/office/drawing/2014/main" id="{6AEDF155-295E-41A3-82E3-30AC211C5844}"/>
              </a:ext>
            </a:extLst>
          </p:cNvPr>
          <p:cNvSpPr>
            <a:spLocks noGrp="1"/>
          </p:cNvSpPr>
          <p:nvPr>
            <p:ph type="sldNum" sz="quarter" idx="11"/>
          </p:nvPr>
        </p:nvSpPr>
        <p:spPr/>
        <p:txBody>
          <a:bodyPr/>
          <a:lstStyle/>
          <a:p>
            <a:fld id="{E0AA53EB-DC4B-4995-9066-E3AD3B788D6E}" type="slidenum">
              <a:rPr lang="en-GB" smtClean="0"/>
              <a:pPr/>
              <a:t>10</a:t>
            </a:fld>
            <a:endParaRPr lang="en-GB"/>
          </a:p>
        </p:txBody>
      </p:sp>
      <p:pic>
        <p:nvPicPr>
          <p:cNvPr id="5" name="Graphic 4" descr="Warning with solid fill">
            <a:extLst>
              <a:ext uri="{FF2B5EF4-FFF2-40B4-BE49-F238E27FC236}">
                <a16:creationId xmlns:a16="http://schemas.microsoft.com/office/drawing/2014/main" id="{3DB31066-0530-4B9E-ADAE-F6F01405C0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4824" y="2114549"/>
            <a:ext cx="2657475" cy="2657475"/>
          </a:xfrm>
          <a:prstGeom prst="rect">
            <a:avLst/>
          </a:prstGeom>
        </p:spPr>
      </p:pic>
    </p:spTree>
    <p:extLst>
      <p:ext uri="{BB962C8B-B14F-4D97-AF65-F5344CB8AC3E}">
        <p14:creationId xmlns:p14="http://schemas.microsoft.com/office/powerpoint/2010/main" val="3915128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C4914D-BBFA-4FB9-831C-01014F6B90E1}"/>
              </a:ext>
            </a:extLst>
          </p:cNvPr>
          <p:cNvSpPr>
            <a:spLocks noGrp="1"/>
          </p:cNvSpPr>
          <p:nvPr>
            <p:ph type="body" sz="half" idx="2"/>
          </p:nvPr>
        </p:nvSpPr>
        <p:spPr>
          <a:xfrm>
            <a:off x="560389" y="1892300"/>
            <a:ext cx="7087966" cy="3434612"/>
          </a:xfrm>
        </p:spPr>
        <p:txBody>
          <a:bodyPr>
            <a:normAutofit lnSpcReduction="10000"/>
          </a:bodyPr>
          <a:lstStyle/>
          <a:p>
            <a:r>
              <a:rPr lang="en-GB" sz="2800" dirty="0"/>
              <a:t>It is tempting to allow anyone to create a Team as you may not want to restrict or slow down collaboration.</a:t>
            </a:r>
          </a:p>
          <a:p>
            <a:r>
              <a:rPr lang="en-GB" sz="2800" dirty="0"/>
              <a:t>Please don’t.</a:t>
            </a:r>
          </a:p>
          <a:p>
            <a:r>
              <a:rPr lang="en-GB" sz="2800" dirty="0"/>
              <a:t>Turn off self creation and put in place some approval and provisioning process.</a:t>
            </a:r>
          </a:p>
          <a:p>
            <a:r>
              <a:rPr lang="en-GB" sz="2800" dirty="0"/>
              <a:t>This could be either manual, you could build your own or there are plenty of 3</a:t>
            </a:r>
            <a:r>
              <a:rPr lang="en-GB" sz="2800" baseline="30000" dirty="0"/>
              <a:t>rd</a:t>
            </a:r>
            <a:r>
              <a:rPr lang="en-GB" sz="2800" dirty="0"/>
              <a:t> party apps.</a:t>
            </a:r>
          </a:p>
          <a:p>
            <a:endParaRPr lang="en-GB" dirty="0"/>
          </a:p>
        </p:txBody>
      </p:sp>
      <p:sp>
        <p:nvSpPr>
          <p:cNvPr id="3" name="Text Placeholder 2">
            <a:extLst>
              <a:ext uri="{FF2B5EF4-FFF2-40B4-BE49-F238E27FC236}">
                <a16:creationId xmlns:a16="http://schemas.microsoft.com/office/drawing/2014/main" id="{AA4DB4E3-BD15-4F51-9E83-831F6B801080}"/>
              </a:ext>
            </a:extLst>
          </p:cNvPr>
          <p:cNvSpPr>
            <a:spLocks noGrp="1"/>
          </p:cNvSpPr>
          <p:nvPr>
            <p:ph type="body" sz="half" idx="10"/>
          </p:nvPr>
        </p:nvSpPr>
        <p:spPr/>
        <p:txBody>
          <a:bodyPr/>
          <a:lstStyle/>
          <a:p>
            <a:r>
              <a:rPr lang="en-GB" dirty="0"/>
              <a:t>Creating a Team</a:t>
            </a:r>
          </a:p>
        </p:txBody>
      </p:sp>
      <p:sp>
        <p:nvSpPr>
          <p:cNvPr id="4" name="Slide Number Placeholder 3">
            <a:extLst>
              <a:ext uri="{FF2B5EF4-FFF2-40B4-BE49-F238E27FC236}">
                <a16:creationId xmlns:a16="http://schemas.microsoft.com/office/drawing/2014/main" id="{3D757C64-E300-493E-8603-F31AF6E35B83}"/>
              </a:ext>
            </a:extLst>
          </p:cNvPr>
          <p:cNvSpPr>
            <a:spLocks noGrp="1"/>
          </p:cNvSpPr>
          <p:nvPr>
            <p:ph type="sldNum" sz="quarter" idx="11"/>
          </p:nvPr>
        </p:nvSpPr>
        <p:spPr/>
        <p:txBody>
          <a:bodyPr/>
          <a:lstStyle/>
          <a:p>
            <a:fld id="{E0AA53EB-DC4B-4995-9066-E3AD3B788D6E}" type="slidenum">
              <a:rPr lang="en-GB" smtClean="0"/>
              <a:pPr/>
              <a:t>11</a:t>
            </a:fld>
            <a:endParaRPr lang="en-GB"/>
          </a:p>
        </p:txBody>
      </p:sp>
      <p:pic>
        <p:nvPicPr>
          <p:cNvPr id="6" name="Graphic 5" descr="Hammer with solid fill">
            <a:extLst>
              <a:ext uri="{FF2B5EF4-FFF2-40B4-BE49-F238E27FC236}">
                <a16:creationId xmlns:a16="http://schemas.microsoft.com/office/drawing/2014/main" id="{13BC068F-00CF-4736-B45B-37EFC1F60E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38854" y="1892300"/>
            <a:ext cx="2729024" cy="2729024"/>
          </a:xfrm>
          <a:prstGeom prst="rect">
            <a:avLst/>
          </a:prstGeom>
        </p:spPr>
      </p:pic>
    </p:spTree>
    <p:extLst>
      <p:ext uri="{BB962C8B-B14F-4D97-AF65-F5344CB8AC3E}">
        <p14:creationId xmlns:p14="http://schemas.microsoft.com/office/powerpoint/2010/main" val="772878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A354E9-656F-4979-B4B9-CBEDFC4201EB}"/>
              </a:ext>
            </a:extLst>
          </p:cNvPr>
          <p:cNvSpPr>
            <a:spLocks noGrp="1"/>
          </p:cNvSpPr>
          <p:nvPr>
            <p:ph type="body" sz="half" idx="10"/>
          </p:nvPr>
        </p:nvSpPr>
        <p:spPr/>
        <p:txBody>
          <a:bodyPr/>
          <a:lstStyle/>
          <a:p>
            <a:r>
              <a:rPr lang="en-GB" dirty="0"/>
              <a:t>Simplified Teams architecture</a:t>
            </a:r>
          </a:p>
        </p:txBody>
      </p:sp>
      <p:sp>
        <p:nvSpPr>
          <p:cNvPr id="4" name="Slide Number Placeholder 3">
            <a:extLst>
              <a:ext uri="{FF2B5EF4-FFF2-40B4-BE49-F238E27FC236}">
                <a16:creationId xmlns:a16="http://schemas.microsoft.com/office/drawing/2014/main" id="{754C3600-D42D-40EE-B356-C3AE508DAFAA}"/>
              </a:ext>
            </a:extLst>
          </p:cNvPr>
          <p:cNvSpPr>
            <a:spLocks noGrp="1"/>
          </p:cNvSpPr>
          <p:nvPr>
            <p:ph type="sldNum" sz="quarter" idx="11"/>
          </p:nvPr>
        </p:nvSpPr>
        <p:spPr/>
        <p:txBody>
          <a:bodyPr/>
          <a:lstStyle/>
          <a:p>
            <a:fld id="{E0AA53EB-DC4B-4995-9066-E3AD3B788D6E}" type="slidenum">
              <a:rPr lang="en-GB" smtClean="0"/>
              <a:pPr/>
              <a:t>12</a:t>
            </a:fld>
            <a:endParaRPr lang="en-GB"/>
          </a:p>
        </p:txBody>
      </p:sp>
      <p:pic>
        <p:nvPicPr>
          <p:cNvPr id="5" name="Picture 2" descr="See the source image">
            <a:extLst>
              <a:ext uri="{FF2B5EF4-FFF2-40B4-BE49-F238E27FC236}">
                <a16:creationId xmlns:a16="http://schemas.microsoft.com/office/drawing/2014/main" id="{A2340ECC-98E2-4176-A108-939B146845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5915" y="1975159"/>
            <a:ext cx="990245" cy="9902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36B2F91-35CC-4226-BE70-59CF54F6E8B4}"/>
              </a:ext>
            </a:extLst>
          </p:cNvPr>
          <p:cNvSpPr txBox="1"/>
          <p:nvPr/>
        </p:nvSpPr>
        <p:spPr>
          <a:xfrm>
            <a:off x="7391400" y="2286000"/>
            <a:ext cx="990245" cy="400110"/>
          </a:xfrm>
          <a:prstGeom prst="rect">
            <a:avLst/>
          </a:prstGeom>
          <a:noFill/>
          <a:ln>
            <a:solidFill>
              <a:schemeClr val="accent1"/>
            </a:solidFill>
          </a:ln>
        </p:spPr>
        <p:txBody>
          <a:bodyPr wrap="square" rtlCol="0">
            <a:spAutoFit/>
          </a:bodyPr>
          <a:lstStyle/>
          <a:p>
            <a:pPr algn="ctr"/>
            <a:r>
              <a:rPr lang="en-GB" sz="2000" dirty="0">
                <a:solidFill>
                  <a:schemeClr val="bg1">
                    <a:lumMod val="50000"/>
                  </a:schemeClr>
                </a:solidFill>
                <a:latin typeface="Source Sans Pro" panose="020B0503030403020204" pitchFamily="34" charset="0"/>
                <a:ea typeface="Source Sans Pro" panose="020B0503030403020204" pitchFamily="34" charset="0"/>
              </a:rPr>
              <a:t>Files</a:t>
            </a:r>
            <a:endParaRPr lang="en-GB" dirty="0">
              <a:solidFill>
                <a:schemeClr val="bg1">
                  <a:lumMod val="50000"/>
                </a:schemeClr>
              </a:solidFill>
              <a:latin typeface="Source Sans Pro" panose="020B0503030403020204" pitchFamily="34" charset="0"/>
              <a:ea typeface="Source Sans Pro" panose="020B0503030403020204" pitchFamily="34" charset="0"/>
            </a:endParaRPr>
          </a:p>
        </p:txBody>
      </p:sp>
      <p:sp>
        <p:nvSpPr>
          <p:cNvPr id="7" name="TextBox 6">
            <a:extLst>
              <a:ext uri="{FF2B5EF4-FFF2-40B4-BE49-F238E27FC236}">
                <a16:creationId xmlns:a16="http://schemas.microsoft.com/office/drawing/2014/main" id="{776BD423-22E6-4002-9BA5-DD13204F68A6}"/>
              </a:ext>
            </a:extLst>
          </p:cNvPr>
          <p:cNvSpPr txBox="1"/>
          <p:nvPr/>
        </p:nvSpPr>
        <p:spPr>
          <a:xfrm>
            <a:off x="9334500" y="2286000"/>
            <a:ext cx="1314450" cy="400110"/>
          </a:xfrm>
          <a:prstGeom prst="rect">
            <a:avLst/>
          </a:prstGeom>
          <a:noFill/>
          <a:ln>
            <a:solidFill>
              <a:schemeClr val="accent1"/>
            </a:solidFill>
          </a:ln>
        </p:spPr>
        <p:txBody>
          <a:bodyPr wrap="square" rtlCol="0">
            <a:spAutoFit/>
          </a:bodyPr>
          <a:lstStyle/>
          <a:p>
            <a:pPr algn="ctr"/>
            <a:r>
              <a:rPr lang="en-GB" sz="2000" dirty="0">
                <a:solidFill>
                  <a:schemeClr val="bg1">
                    <a:lumMod val="50000"/>
                  </a:schemeClr>
                </a:solidFill>
                <a:latin typeface="Source Sans Pro" panose="020B0503030403020204" pitchFamily="34" charset="0"/>
                <a:ea typeface="Source Sans Pro" panose="020B0503030403020204" pitchFamily="34" charset="0"/>
              </a:rPr>
              <a:t>Team chat</a:t>
            </a:r>
            <a:endParaRPr lang="en-GB" dirty="0">
              <a:solidFill>
                <a:schemeClr val="bg1">
                  <a:lumMod val="50000"/>
                </a:schemeClr>
              </a:solidFill>
              <a:latin typeface="Source Sans Pro" panose="020B0503030403020204" pitchFamily="34" charset="0"/>
              <a:ea typeface="Source Sans Pro" panose="020B0503030403020204" pitchFamily="34" charset="0"/>
            </a:endParaRPr>
          </a:p>
        </p:txBody>
      </p:sp>
      <p:pic>
        <p:nvPicPr>
          <p:cNvPr id="8" name="Picture 2" descr="See the source image">
            <a:extLst>
              <a:ext uri="{FF2B5EF4-FFF2-40B4-BE49-F238E27FC236}">
                <a16:creationId xmlns:a16="http://schemas.microsoft.com/office/drawing/2014/main" id="{5CD7D706-8E02-4D55-8FCA-233F404FB6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3875720"/>
            <a:ext cx="1013856" cy="99024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ext, sign&#10;&#10;Description automatically generated">
            <a:extLst>
              <a:ext uri="{FF2B5EF4-FFF2-40B4-BE49-F238E27FC236}">
                <a16:creationId xmlns:a16="http://schemas.microsoft.com/office/drawing/2014/main" id="{2446CE58-5716-4562-8D18-243917C1ED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4338" y="3698537"/>
            <a:ext cx="1344612" cy="1344612"/>
          </a:xfrm>
          <a:prstGeom prst="rect">
            <a:avLst/>
          </a:prstGeom>
        </p:spPr>
      </p:pic>
      <p:cxnSp>
        <p:nvCxnSpPr>
          <p:cNvPr id="16" name="Connector: Elbow 15">
            <a:extLst>
              <a:ext uri="{FF2B5EF4-FFF2-40B4-BE49-F238E27FC236}">
                <a16:creationId xmlns:a16="http://schemas.microsoft.com/office/drawing/2014/main" id="{D56473D2-6668-4A8C-AA22-B9510F93C32B}"/>
              </a:ext>
            </a:extLst>
          </p:cNvPr>
          <p:cNvCxnSpPr>
            <a:cxnSpLocks/>
            <a:stCxn id="5" idx="2"/>
          </p:cNvCxnSpPr>
          <p:nvPr/>
        </p:nvCxnSpPr>
        <p:spPr>
          <a:xfrm rot="16200000" flipH="1">
            <a:off x="5929723" y="3056719"/>
            <a:ext cx="2077747" cy="1895116"/>
          </a:xfrm>
          <a:prstGeom prst="bentConnector3">
            <a:avLst>
              <a:gd name="adj1" fmla="val 11647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87560CD7-8E2F-42F4-B54E-35DDC3339542}"/>
              </a:ext>
            </a:extLst>
          </p:cNvPr>
          <p:cNvCxnSpPr>
            <a:endCxn id="12" idx="2"/>
          </p:cNvCxnSpPr>
          <p:nvPr/>
        </p:nvCxnSpPr>
        <p:spPr>
          <a:xfrm flipV="1">
            <a:off x="7898328" y="5043149"/>
            <a:ext cx="2078316" cy="34800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C4B819B-49C1-4DD9-A8C9-26D4A55F6329}"/>
              </a:ext>
            </a:extLst>
          </p:cNvPr>
          <p:cNvCxnSpPr/>
          <p:nvPr/>
        </p:nvCxnSpPr>
        <p:spPr>
          <a:xfrm>
            <a:off x="7916155" y="2838450"/>
            <a:ext cx="0" cy="800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CB3356F1-B91D-4F18-B1D2-7AC294CBDE63}"/>
              </a:ext>
            </a:extLst>
          </p:cNvPr>
          <p:cNvCxnSpPr>
            <a:cxnSpLocks/>
          </p:cNvCxnSpPr>
          <p:nvPr/>
        </p:nvCxnSpPr>
        <p:spPr>
          <a:xfrm flipH="1">
            <a:off x="9995694" y="2797513"/>
            <a:ext cx="15081" cy="850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6" name="Graphic 35" descr="User with solid fill">
            <a:extLst>
              <a:ext uri="{FF2B5EF4-FFF2-40B4-BE49-F238E27FC236}">
                <a16:creationId xmlns:a16="http://schemas.microsoft.com/office/drawing/2014/main" id="{92259A37-F7FD-4729-9D51-60130DF7BA1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59080" y="2046577"/>
            <a:ext cx="914400" cy="914400"/>
          </a:xfrm>
          <a:prstGeom prst="rect">
            <a:avLst/>
          </a:prstGeom>
        </p:spPr>
      </p:pic>
      <p:sp>
        <p:nvSpPr>
          <p:cNvPr id="39" name="TextBox 38">
            <a:extLst>
              <a:ext uri="{FF2B5EF4-FFF2-40B4-BE49-F238E27FC236}">
                <a16:creationId xmlns:a16="http://schemas.microsoft.com/office/drawing/2014/main" id="{311497DF-6BC0-4C46-AF6F-8E9722B88708}"/>
              </a:ext>
            </a:extLst>
          </p:cNvPr>
          <p:cNvSpPr txBox="1"/>
          <p:nvPr/>
        </p:nvSpPr>
        <p:spPr>
          <a:xfrm>
            <a:off x="8460801" y="3038128"/>
            <a:ext cx="990245" cy="369332"/>
          </a:xfrm>
          <a:prstGeom prst="rect">
            <a:avLst/>
          </a:prstGeom>
          <a:noFill/>
        </p:spPr>
        <p:txBody>
          <a:bodyPr wrap="square" rtlCol="0">
            <a:spAutoFit/>
          </a:bodyPr>
          <a:lstStyle/>
          <a:p>
            <a:pPr algn="ctr"/>
            <a:r>
              <a:rPr lang="en-GB" dirty="0">
                <a:solidFill>
                  <a:schemeClr val="bg1">
                    <a:lumMod val="50000"/>
                  </a:schemeClr>
                </a:solidFill>
                <a:latin typeface="Source Sans Pro" panose="020B0503030403020204" pitchFamily="34" charset="0"/>
                <a:ea typeface="Source Sans Pro" panose="020B0503030403020204" pitchFamily="34" charset="0"/>
              </a:rPr>
              <a:t>Stores</a:t>
            </a:r>
          </a:p>
        </p:txBody>
      </p:sp>
      <p:sp>
        <p:nvSpPr>
          <p:cNvPr id="40" name="TextBox 39">
            <a:extLst>
              <a:ext uri="{FF2B5EF4-FFF2-40B4-BE49-F238E27FC236}">
                <a16:creationId xmlns:a16="http://schemas.microsoft.com/office/drawing/2014/main" id="{F6043D02-93C7-4834-82C5-A9FF91D29FD1}"/>
              </a:ext>
            </a:extLst>
          </p:cNvPr>
          <p:cNvSpPr txBox="1"/>
          <p:nvPr/>
        </p:nvSpPr>
        <p:spPr>
          <a:xfrm>
            <a:off x="519039" y="2251430"/>
            <a:ext cx="1219584" cy="707886"/>
          </a:xfrm>
          <a:prstGeom prst="rect">
            <a:avLst/>
          </a:prstGeom>
          <a:noFill/>
          <a:ln>
            <a:solidFill>
              <a:schemeClr val="accent1"/>
            </a:solidFill>
          </a:ln>
        </p:spPr>
        <p:txBody>
          <a:bodyPr wrap="square" rtlCol="0">
            <a:spAutoFit/>
          </a:bodyPr>
          <a:lstStyle/>
          <a:p>
            <a:pPr algn="ctr"/>
            <a:r>
              <a:rPr lang="en-GB" sz="2000" dirty="0">
                <a:solidFill>
                  <a:schemeClr val="bg1">
                    <a:lumMod val="50000"/>
                  </a:schemeClr>
                </a:solidFill>
                <a:latin typeface="Source Sans Pro" panose="020B0503030403020204" pitchFamily="34" charset="0"/>
                <a:ea typeface="Source Sans Pro" panose="020B0503030403020204" pitchFamily="34" charset="0"/>
              </a:rPr>
              <a:t>1:1, 1:</a:t>
            </a:r>
            <a:r>
              <a:rPr lang="en-GB" sz="2000" i="1" dirty="0">
                <a:solidFill>
                  <a:schemeClr val="bg1">
                    <a:lumMod val="50000"/>
                  </a:schemeClr>
                </a:solidFill>
                <a:latin typeface="Source Sans Pro" panose="020B0503030403020204" pitchFamily="34" charset="0"/>
                <a:ea typeface="Source Sans Pro" panose="020B0503030403020204" pitchFamily="34" charset="0"/>
              </a:rPr>
              <a:t>X</a:t>
            </a:r>
            <a:r>
              <a:rPr lang="en-GB" sz="2000" dirty="0">
                <a:solidFill>
                  <a:schemeClr val="bg1">
                    <a:lumMod val="50000"/>
                  </a:schemeClr>
                </a:solidFill>
                <a:latin typeface="Source Sans Pro" panose="020B0503030403020204" pitchFamily="34" charset="0"/>
                <a:ea typeface="Source Sans Pro" panose="020B0503030403020204" pitchFamily="34" charset="0"/>
              </a:rPr>
              <a:t> Chat</a:t>
            </a:r>
            <a:endParaRPr lang="en-GB" dirty="0">
              <a:solidFill>
                <a:schemeClr val="bg1">
                  <a:lumMod val="50000"/>
                </a:schemeClr>
              </a:solidFill>
              <a:latin typeface="Source Sans Pro" panose="020B0503030403020204" pitchFamily="34" charset="0"/>
              <a:ea typeface="Source Sans Pro" panose="020B0503030403020204" pitchFamily="34" charset="0"/>
            </a:endParaRPr>
          </a:p>
        </p:txBody>
      </p:sp>
      <p:pic>
        <p:nvPicPr>
          <p:cNvPr id="41" name="Picture 40" descr="A picture containing text&#10;&#10;Description automatically generated">
            <a:extLst>
              <a:ext uri="{FF2B5EF4-FFF2-40B4-BE49-F238E27FC236}">
                <a16:creationId xmlns:a16="http://schemas.microsoft.com/office/drawing/2014/main" id="{40DBD378-688D-449D-A419-329ABC3A811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83701" y="3504731"/>
            <a:ext cx="1651933" cy="1651933"/>
          </a:xfrm>
          <a:prstGeom prst="rect">
            <a:avLst/>
          </a:prstGeom>
        </p:spPr>
      </p:pic>
      <p:cxnSp>
        <p:nvCxnSpPr>
          <p:cNvPr id="43" name="Straight Arrow Connector 42">
            <a:extLst>
              <a:ext uri="{FF2B5EF4-FFF2-40B4-BE49-F238E27FC236}">
                <a16:creationId xmlns:a16="http://schemas.microsoft.com/office/drawing/2014/main" id="{1755F3DC-A514-4014-8206-0AEF62B742DB}"/>
              </a:ext>
            </a:extLst>
          </p:cNvPr>
          <p:cNvCxnSpPr/>
          <p:nvPr/>
        </p:nvCxnSpPr>
        <p:spPr>
          <a:xfrm>
            <a:off x="1120730" y="2959316"/>
            <a:ext cx="0" cy="800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747E03AA-202C-4C95-8389-95DE4B19CA86}"/>
              </a:ext>
            </a:extLst>
          </p:cNvPr>
          <p:cNvSpPr txBox="1"/>
          <p:nvPr/>
        </p:nvSpPr>
        <p:spPr>
          <a:xfrm>
            <a:off x="605677" y="3157486"/>
            <a:ext cx="990245" cy="369332"/>
          </a:xfrm>
          <a:prstGeom prst="rect">
            <a:avLst/>
          </a:prstGeom>
          <a:noFill/>
        </p:spPr>
        <p:txBody>
          <a:bodyPr wrap="square" rtlCol="0">
            <a:spAutoFit/>
          </a:bodyPr>
          <a:lstStyle/>
          <a:p>
            <a:pPr algn="ctr"/>
            <a:r>
              <a:rPr lang="en-GB" dirty="0">
                <a:solidFill>
                  <a:schemeClr val="bg1">
                    <a:lumMod val="50000"/>
                  </a:schemeClr>
                </a:solidFill>
                <a:latin typeface="Source Sans Pro" panose="020B0503030403020204" pitchFamily="34" charset="0"/>
                <a:ea typeface="Source Sans Pro" panose="020B0503030403020204" pitchFamily="34" charset="0"/>
              </a:rPr>
              <a:t>Stores</a:t>
            </a:r>
          </a:p>
        </p:txBody>
      </p:sp>
      <p:sp>
        <p:nvSpPr>
          <p:cNvPr id="37" name="TextBox 36">
            <a:extLst>
              <a:ext uri="{FF2B5EF4-FFF2-40B4-BE49-F238E27FC236}">
                <a16:creationId xmlns:a16="http://schemas.microsoft.com/office/drawing/2014/main" id="{F0FA2391-8FBD-4B17-8F3F-725A68E64206}"/>
              </a:ext>
            </a:extLst>
          </p:cNvPr>
          <p:cNvSpPr txBox="1"/>
          <p:nvPr/>
        </p:nvSpPr>
        <p:spPr>
          <a:xfrm>
            <a:off x="5535440" y="4001511"/>
            <a:ext cx="990245" cy="923330"/>
          </a:xfrm>
          <a:prstGeom prst="rect">
            <a:avLst/>
          </a:prstGeom>
          <a:solidFill>
            <a:schemeClr val="bg1"/>
          </a:solidFill>
        </p:spPr>
        <p:txBody>
          <a:bodyPr wrap="square" rtlCol="0">
            <a:spAutoFit/>
          </a:bodyPr>
          <a:lstStyle/>
          <a:p>
            <a:pPr algn="ctr"/>
            <a:r>
              <a:rPr lang="en-GB" dirty="0">
                <a:solidFill>
                  <a:schemeClr val="bg1">
                    <a:lumMod val="50000"/>
                  </a:schemeClr>
                </a:solidFill>
                <a:latin typeface="Source Sans Pro" panose="020B0503030403020204" pitchFamily="34" charset="0"/>
                <a:ea typeface="Source Sans Pro" panose="020B0503030403020204" pitchFamily="34" charset="0"/>
              </a:rPr>
              <a:t>Creates a M365 Group</a:t>
            </a:r>
          </a:p>
        </p:txBody>
      </p:sp>
      <p:sp>
        <p:nvSpPr>
          <p:cNvPr id="42" name="TextBox 41">
            <a:extLst>
              <a:ext uri="{FF2B5EF4-FFF2-40B4-BE49-F238E27FC236}">
                <a16:creationId xmlns:a16="http://schemas.microsoft.com/office/drawing/2014/main" id="{027B8E58-09CB-4688-A7F5-09FCFEBCBA9B}"/>
              </a:ext>
            </a:extLst>
          </p:cNvPr>
          <p:cNvSpPr txBox="1"/>
          <p:nvPr/>
        </p:nvSpPr>
        <p:spPr>
          <a:xfrm>
            <a:off x="2133829" y="4882937"/>
            <a:ext cx="1392864" cy="369332"/>
          </a:xfrm>
          <a:prstGeom prst="rect">
            <a:avLst/>
          </a:prstGeom>
          <a:noFill/>
        </p:spPr>
        <p:txBody>
          <a:bodyPr wrap="square" rtlCol="0">
            <a:spAutoFit/>
          </a:bodyPr>
          <a:lstStyle/>
          <a:p>
            <a:pPr algn="ctr"/>
            <a:r>
              <a:rPr lang="en-GB" dirty="0">
                <a:solidFill>
                  <a:schemeClr val="bg1">
                    <a:lumMod val="50000"/>
                  </a:schemeClr>
                </a:solidFill>
                <a:latin typeface="Source Sans Pro" panose="020B0503030403020204" pitchFamily="34" charset="0"/>
                <a:ea typeface="Source Sans Pro" panose="020B0503030403020204" pitchFamily="34" charset="0"/>
              </a:rPr>
              <a:t>One Drive</a:t>
            </a:r>
          </a:p>
        </p:txBody>
      </p:sp>
      <p:sp>
        <p:nvSpPr>
          <p:cNvPr id="46" name="TextBox 45">
            <a:extLst>
              <a:ext uri="{FF2B5EF4-FFF2-40B4-BE49-F238E27FC236}">
                <a16:creationId xmlns:a16="http://schemas.microsoft.com/office/drawing/2014/main" id="{588E6539-D2D5-46C3-8859-421B20EAF34D}"/>
              </a:ext>
            </a:extLst>
          </p:cNvPr>
          <p:cNvSpPr txBox="1"/>
          <p:nvPr/>
        </p:nvSpPr>
        <p:spPr>
          <a:xfrm>
            <a:off x="7239168" y="4787332"/>
            <a:ext cx="1392864" cy="369332"/>
          </a:xfrm>
          <a:prstGeom prst="rect">
            <a:avLst/>
          </a:prstGeom>
          <a:noFill/>
        </p:spPr>
        <p:txBody>
          <a:bodyPr wrap="square" rtlCol="0">
            <a:spAutoFit/>
          </a:bodyPr>
          <a:lstStyle/>
          <a:p>
            <a:pPr algn="ctr"/>
            <a:r>
              <a:rPr lang="en-GB" dirty="0">
                <a:solidFill>
                  <a:schemeClr val="bg1">
                    <a:lumMod val="50000"/>
                  </a:schemeClr>
                </a:solidFill>
                <a:latin typeface="Source Sans Pro" panose="020B0503030403020204" pitchFamily="34" charset="0"/>
                <a:ea typeface="Source Sans Pro" panose="020B0503030403020204" pitchFamily="34" charset="0"/>
              </a:rPr>
              <a:t>SharePoint</a:t>
            </a:r>
          </a:p>
        </p:txBody>
      </p:sp>
      <p:sp>
        <p:nvSpPr>
          <p:cNvPr id="47" name="TextBox 46">
            <a:extLst>
              <a:ext uri="{FF2B5EF4-FFF2-40B4-BE49-F238E27FC236}">
                <a16:creationId xmlns:a16="http://schemas.microsoft.com/office/drawing/2014/main" id="{3018EE52-565D-4AEA-911C-020D45420CFA}"/>
              </a:ext>
            </a:extLst>
          </p:cNvPr>
          <p:cNvSpPr txBox="1"/>
          <p:nvPr/>
        </p:nvSpPr>
        <p:spPr>
          <a:xfrm>
            <a:off x="9264632" y="4754644"/>
            <a:ext cx="1650841" cy="369332"/>
          </a:xfrm>
          <a:prstGeom prst="rect">
            <a:avLst/>
          </a:prstGeom>
          <a:noFill/>
        </p:spPr>
        <p:txBody>
          <a:bodyPr wrap="square" rtlCol="0">
            <a:spAutoFit/>
          </a:bodyPr>
          <a:lstStyle/>
          <a:p>
            <a:pPr algn="ctr"/>
            <a:r>
              <a:rPr lang="en-GB" dirty="0">
                <a:solidFill>
                  <a:schemeClr val="bg1">
                    <a:lumMod val="50000"/>
                  </a:schemeClr>
                </a:solidFill>
                <a:latin typeface="Source Sans Pro" panose="020B0503030403020204" pitchFamily="34" charset="0"/>
                <a:ea typeface="Source Sans Pro" panose="020B0503030403020204" pitchFamily="34" charset="0"/>
              </a:rPr>
              <a:t>Group mailbox</a:t>
            </a:r>
          </a:p>
        </p:txBody>
      </p:sp>
      <p:pic>
        <p:nvPicPr>
          <p:cNvPr id="48" name="Picture 47" descr="A picture containing text, sign&#10;&#10;Description automatically generated">
            <a:extLst>
              <a:ext uri="{FF2B5EF4-FFF2-40B4-BE49-F238E27FC236}">
                <a16:creationId xmlns:a16="http://schemas.microsoft.com/office/drawing/2014/main" id="{2C1ACFB2-4A21-4CEC-BB35-57C6E7E3D2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095" y="3623255"/>
            <a:ext cx="1344612" cy="1344612"/>
          </a:xfrm>
          <a:prstGeom prst="rect">
            <a:avLst/>
          </a:prstGeom>
        </p:spPr>
      </p:pic>
      <p:sp>
        <p:nvSpPr>
          <p:cNvPr id="49" name="TextBox 48">
            <a:extLst>
              <a:ext uri="{FF2B5EF4-FFF2-40B4-BE49-F238E27FC236}">
                <a16:creationId xmlns:a16="http://schemas.microsoft.com/office/drawing/2014/main" id="{E5C8246C-E802-4D8A-8814-62C2CC16A5C2}"/>
              </a:ext>
            </a:extLst>
          </p:cNvPr>
          <p:cNvSpPr txBox="1"/>
          <p:nvPr/>
        </p:nvSpPr>
        <p:spPr>
          <a:xfrm>
            <a:off x="272201" y="4733762"/>
            <a:ext cx="1650841" cy="646331"/>
          </a:xfrm>
          <a:prstGeom prst="rect">
            <a:avLst/>
          </a:prstGeom>
          <a:noFill/>
        </p:spPr>
        <p:txBody>
          <a:bodyPr wrap="square" rtlCol="0">
            <a:spAutoFit/>
          </a:bodyPr>
          <a:lstStyle/>
          <a:p>
            <a:pPr algn="ctr"/>
            <a:r>
              <a:rPr lang="en-GB" dirty="0">
                <a:solidFill>
                  <a:schemeClr val="bg1">
                    <a:lumMod val="50000"/>
                  </a:schemeClr>
                </a:solidFill>
                <a:latin typeface="Source Sans Pro" panose="020B0503030403020204" pitchFamily="34" charset="0"/>
                <a:ea typeface="Source Sans Pro" panose="020B0503030403020204" pitchFamily="34" charset="0"/>
              </a:rPr>
              <a:t>Personal mailbox</a:t>
            </a:r>
          </a:p>
        </p:txBody>
      </p:sp>
      <p:sp>
        <p:nvSpPr>
          <p:cNvPr id="50" name="TextBox 49">
            <a:extLst>
              <a:ext uri="{FF2B5EF4-FFF2-40B4-BE49-F238E27FC236}">
                <a16:creationId xmlns:a16="http://schemas.microsoft.com/office/drawing/2014/main" id="{F4469C05-3201-4D69-9511-275B46F29691}"/>
              </a:ext>
            </a:extLst>
          </p:cNvPr>
          <p:cNvSpPr txBox="1"/>
          <p:nvPr/>
        </p:nvSpPr>
        <p:spPr>
          <a:xfrm>
            <a:off x="2046381" y="2245894"/>
            <a:ext cx="1548281" cy="707886"/>
          </a:xfrm>
          <a:prstGeom prst="rect">
            <a:avLst/>
          </a:prstGeom>
          <a:noFill/>
          <a:ln>
            <a:solidFill>
              <a:schemeClr val="accent1"/>
            </a:solidFill>
          </a:ln>
        </p:spPr>
        <p:txBody>
          <a:bodyPr wrap="square" rtlCol="0">
            <a:spAutoFit/>
          </a:bodyPr>
          <a:lstStyle/>
          <a:p>
            <a:pPr algn="ctr"/>
            <a:r>
              <a:rPr lang="en-GB" sz="2000" dirty="0">
                <a:solidFill>
                  <a:schemeClr val="bg1">
                    <a:lumMod val="50000"/>
                  </a:schemeClr>
                </a:solidFill>
                <a:latin typeface="Source Sans Pro" panose="020B0503030403020204" pitchFamily="34" charset="0"/>
                <a:ea typeface="Source Sans Pro" panose="020B0503030403020204" pitchFamily="34" charset="0"/>
              </a:rPr>
              <a:t>Files in 1:1, 1:</a:t>
            </a:r>
            <a:r>
              <a:rPr lang="en-GB" sz="2000" i="1" dirty="0">
                <a:solidFill>
                  <a:schemeClr val="bg1">
                    <a:lumMod val="50000"/>
                  </a:schemeClr>
                </a:solidFill>
                <a:latin typeface="Source Sans Pro" panose="020B0503030403020204" pitchFamily="34" charset="0"/>
                <a:ea typeface="Source Sans Pro" panose="020B0503030403020204" pitchFamily="34" charset="0"/>
              </a:rPr>
              <a:t>X</a:t>
            </a:r>
            <a:r>
              <a:rPr lang="en-GB" sz="2000" dirty="0">
                <a:solidFill>
                  <a:schemeClr val="bg1">
                    <a:lumMod val="50000"/>
                  </a:schemeClr>
                </a:solidFill>
                <a:latin typeface="Source Sans Pro" panose="020B0503030403020204" pitchFamily="34" charset="0"/>
                <a:ea typeface="Source Sans Pro" panose="020B0503030403020204" pitchFamily="34" charset="0"/>
              </a:rPr>
              <a:t> Chat</a:t>
            </a:r>
            <a:endParaRPr lang="en-GB" dirty="0">
              <a:solidFill>
                <a:schemeClr val="bg1">
                  <a:lumMod val="50000"/>
                </a:schemeClr>
              </a:solidFill>
              <a:latin typeface="Source Sans Pro" panose="020B0503030403020204" pitchFamily="34" charset="0"/>
              <a:ea typeface="Source Sans Pro" panose="020B0503030403020204" pitchFamily="34" charset="0"/>
            </a:endParaRPr>
          </a:p>
        </p:txBody>
      </p:sp>
      <p:cxnSp>
        <p:nvCxnSpPr>
          <p:cNvPr id="51" name="Straight Arrow Connector 50">
            <a:extLst>
              <a:ext uri="{FF2B5EF4-FFF2-40B4-BE49-F238E27FC236}">
                <a16:creationId xmlns:a16="http://schemas.microsoft.com/office/drawing/2014/main" id="{7EF3C5C9-C819-4BDC-BB65-1E8966841EDB}"/>
              </a:ext>
            </a:extLst>
          </p:cNvPr>
          <p:cNvCxnSpPr>
            <a:cxnSpLocks/>
            <a:stCxn id="50" idx="2"/>
          </p:cNvCxnSpPr>
          <p:nvPr/>
        </p:nvCxnSpPr>
        <p:spPr>
          <a:xfrm flipH="1">
            <a:off x="2809668" y="2953780"/>
            <a:ext cx="10854" cy="7884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4A0DFEEF-B6D1-4CB0-9DFA-606CC0FAB3E2}"/>
              </a:ext>
            </a:extLst>
          </p:cNvPr>
          <p:cNvSpPr txBox="1"/>
          <p:nvPr/>
        </p:nvSpPr>
        <p:spPr>
          <a:xfrm>
            <a:off x="2321317" y="3208970"/>
            <a:ext cx="990245" cy="369332"/>
          </a:xfrm>
          <a:prstGeom prst="rect">
            <a:avLst/>
          </a:prstGeom>
          <a:noFill/>
        </p:spPr>
        <p:txBody>
          <a:bodyPr wrap="square" rtlCol="0">
            <a:spAutoFit/>
          </a:bodyPr>
          <a:lstStyle/>
          <a:p>
            <a:pPr algn="ctr"/>
            <a:r>
              <a:rPr lang="en-GB" dirty="0">
                <a:solidFill>
                  <a:schemeClr val="bg1">
                    <a:lumMod val="50000"/>
                  </a:schemeClr>
                </a:solidFill>
                <a:latin typeface="Source Sans Pro" panose="020B0503030403020204" pitchFamily="34" charset="0"/>
                <a:ea typeface="Source Sans Pro" panose="020B0503030403020204" pitchFamily="34" charset="0"/>
              </a:rPr>
              <a:t>Stores</a:t>
            </a:r>
          </a:p>
        </p:txBody>
      </p:sp>
    </p:spTree>
    <p:extLst>
      <p:ext uri="{BB962C8B-B14F-4D97-AF65-F5344CB8AC3E}">
        <p14:creationId xmlns:p14="http://schemas.microsoft.com/office/powerpoint/2010/main" val="1647245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0D99AF-646D-41F1-ABED-D55C65A85E83}"/>
              </a:ext>
            </a:extLst>
          </p:cNvPr>
          <p:cNvSpPr>
            <a:spLocks noGrp="1"/>
          </p:cNvSpPr>
          <p:nvPr>
            <p:ph type="body" sz="half" idx="10"/>
          </p:nvPr>
        </p:nvSpPr>
        <p:spPr/>
        <p:txBody>
          <a:bodyPr/>
          <a:lstStyle/>
          <a:p>
            <a:r>
              <a:rPr lang="en-GB" dirty="0"/>
              <a:t>Teams and SharePoint</a:t>
            </a:r>
          </a:p>
        </p:txBody>
      </p:sp>
      <p:sp>
        <p:nvSpPr>
          <p:cNvPr id="4" name="Slide Number Placeholder 3">
            <a:extLst>
              <a:ext uri="{FF2B5EF4-FFF2-40B4-BE49-F238E27FC236}">
                <a16:creationId xmlns:a16="http://schemas.microsoft.com/office/drawing/2014/main" id="{44DB9290-D79D-447F-BA01-49B89DA6E934}"/>
              </a:ext>
            </a:extLst>
          </p:cNvPr>
          <p:cNvSpPr>
            <a:spLocks noGrp="1"/>
          </p:cNvSpPr>
          <p:nvPr>
            <p:ph type="sldNum" sz="quarter" idx="11"/>
          </p:nvPr>
        </p:nvSpPr>
        <p:spPr/>
        <p:txBody>
          <a:bodyPr/>
          <a:lstStyle/>
          <a:p>
            <a:fld id="{E0AA53EB-DC4B-4995-9066-E3AD3B788D6E}" type="slidenum">
              <a:rPr lang="en-GB" smtClean="0"/>
              <a:pPr/>
              <a:t>13</a:t>
            </a:fld>
            <a:endParaRPr lang="en-GB"/>
          </a:p>
        </p:txBody>
      </p:sp>
      <p:pic>
        <p:nvPicPr>
          <p:cNvPr id="5" name="Picture 2" descr="See the source image">
            <a:extLst>
              <a:ext uri="{FF2B5EF4-FFF2-40B4-BE49-F238E27FC236}">
                <a16:creationId xmlns:a16="http://schemas.microsoft.com/office/drawing/2014/main" id="{DD8B1ED6-E399-42D2-B979-989DBE1338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8715" y="2600680"/>
            <a:ext cx="990245" cy="9902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ee the source image">
            <a:extLst>
              <a:ext uri="{FF2B5EF4-FFF2-40B4-BE49-F238E27FC236}">
                <a16:creationId xmlns:a16="http://schemas.microsoft.com/office/drawing/2014/main" id="{BF6B636A-B4A8-42A9-9039-8B754C8433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3563" y="1610434"/>
            <a:ext cx="1013856" cy="990246"/>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descr="Open folder outline">
            <a:extLst>
              <a:ext uri="{FF2B5EF4-FFF2-40B4-BE49-F238E27FC236}">
                <a16:creationId xmlns:a16="http://schemas.microsoft.com/office/drawing/2014/main" id="{03150F98-0BD3-43F0-AAAD-1E3E3BF0D7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68838" y="3714720"/>
            <a:ext cx="851886" cy="851886"/>
          </a:xfrm>
          <a:prstGeom prst="rect">
            <a:avLst/>
          </a:prstGeom>
        </p:spPr>
      </p:pic>
      <p:pic>
        <p:nvPicPr>
          <p:cNvPr id="9" name="Graphic 8" descr="Books on shelf with solid fill">
            <a:extLst>
              <a:ext uri="{FF2B5EF4-FFF2-40B4-BE49-F238E27FC236}">
                <a16:creationId xmlns:a16="http://schemas.microsoft.com/office/drawing/2014/main" id="{B417FD35-4575-46E4-B844-CFD0AB89D60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11638" y="2638602"/>
            <a:ext cx="914400" cy="914400"/>
          </a:xfrm>
          <a:prstGeom prst="rect">
            <a:avLst/>
          </a:prstGeom>
        </p:spPr>
      </p:pic>
      <p:pic>
        <p:nvPicPr>
          <p:cNvPr id="11" name="Graphic 10" descr="Open folder outline">
            <a:extLst>
              <a:ext uri="{FF2B5EF4-FFF2-40B4-BE49-F238E27FC236}">
                <a16:creationId xmlns:a16="http://schemas.microsoft.com/office/drawing/2014/main" id="{8850C7F0-18CA-4B19-9904-CCFD5B9567B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68838" y="4352865"/>
            <a:ext cx="851886" cy="851886"/>
          </a:xfrm>
          <a:prstGeom prst="rect">
            <a:avLst/>
          </a:prstGeom>
        </p:spPr>
      </p:pic>
      <p:pic>
        <p:nvPicPr>
          <p:cNvPr id="12" name="Graphic 11" descr="Open folder outline">
            <a:extLst>
              <a:ext uri="{FF2B5EF4-FFF2-40B4-BE49-F238E27FC236}">
                <a16:creationId xmlns:a16="http://schemas.microsoft.com/office/drawing/2014/main" id="{3157DB5B-D36B-48C5-A31A-E609327F716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68838" y="4979909"/>
            <a:ext cx="851886" cy="851886"/>
          </a:xfrm>
          <a:prstGeom prst="rect">
            <a:avLst/>
          </a:prstGeom>
        </p:spPr>
      </p:pic>
      <p:sp>
        <p:nvSpPr>
          <p:cNvPr id="13" name="TextBox 12">
            <a:extLst>
              <a:ext uri="{FF2B5EF4-FFF2-40B4-BE49-F238E27FC236}">
                <a16:creationId xmlns:a16="http://schemas.microsoft.com/office/drawing/2014/main" id="{CFEA974C-F1A7-415E-9325-08BF0D595971}"/>
              </a:ext>
            </a:extLst>
          </p:cNvPr>
          <p:cNvSpPr txBox="1"/>
          <p:nvPr/>
        </p:nvSpPr>
        <p:spPr>
          <a:xfrm>
            <a:off x="5068715" y="3978738"/>
            <a:ext cx="1265410" cy="400110"/>
          </a:xfrm>
          <a:prstGeom prst="rect">
            <a:avLst/>
          </a:prstGeom>
          <a:noFill/>
          <a:ln>
            <a:solidFill>
              <a:schemeClr val="accent1"/>
            </a:solidFill>
          </a:ln>
        </p:spPr>
        <p:txBody>
          <a:bodyPr wrap="square" rtlCol="0">
            <a:spAutoFit/>
          </a:bodyPr>
          <a:lstStyle/>
          <a:p>
            <a:pPr algn="ctr"/>
            <a:r>
              <a:rPr lang="en-GB" sz="2000" dirty="0">
                <a:solidFill>
                  <a:schemeClr val="bg1">
                    <a:lumMod val="50000"/>
                  </a:schemeClr>
                </a:solidFill>
                <a:latin typeface="Source Sans Pro" panose="020B0503030403020204" pitchFamily="34" charset="0"/>
                <a:ea typeface="Source Sans Pro" panose="020B0503030403020204" pitchFamily="34" charset="0"/>
              </a:rPr>
              <a:t>General</a:t>
            </a:r>
            <a:endParaRPr lang="en-GB" dirty="0">
              <a:solidFill>
                <a:schemeClr val="bg1">
                  <a:lumMod val="50000"/>
                </a:schemeClr>
              </a:solidFill>
              <a:latin typeface="Source Sans Pro" panose="020B0503030403020204" pitchFamily="34" charset="0"/>
              <a:ea typeface="Source Sans Pro" panose="020B0503030403020204" pitchFamily="34" charset="0"/>
            </a:endParaRPr>
          </a:p>
        </p:txBody>
      </p:sp>
      <p:sp>
        <p:nvSpPr>
          <p:cNvPr id="14" name="TextBox 13">
            <a:extLst>
              <a:ext uri="{FF2B5EF4-FFF2-40B4-BE49-F238E27FC236}">
                <a16:creationId xmlns:a16="http://schemas.microsoft.com/office/drawing/2014/main" id="{2D05718D-01B8-4329-A258-D16A556D09C2}"/>
              </a:ext>
            </a:extLst>
          </p:cNvPr>
          <p:cNvSpPr txBox="1"/>
          <p:nvPr/>
        </p:nvSpPr>
        <p:spPr>
          <a:xfrm>
            <a:off x="5068715" y="4566606"/>
            <a:ext cx="1265410" cy="400110"/>
          </a:xfrm>
          <a:prstGeom prst="rect">
            <a:avLst/>
          </a:prstGeom>
          <a:noFill/>
          <a:ln>
            <a:solidFill>
              <a:schemeClr val="accent1"/>
            </a:solidFill>
          </a:ln>
        </p:spPr>
        <p:txBody>
          <a:bodyPr wrap="square" rtlCol="0">
            <a:spAutoFit/>
          </a:bodyPr>
          <a:lstStyle/>
          <a:p>
            <a:pPr algn="ctr"/>
            <a:r>
              <a:rPr lang="en-GB" sz="2000" dirty="0">
                <a:solidFill>
                  <a:schemeClr val="bg1">
                    <a:lumMod val="50000"/>
                  </a:schemeClr>
                </a:solidFill>
                <a:latin typeface="Source Sans Pro" panose="020B0503030403020204" pitchFamily="34" charset="0"/>
                <a:ea typeface="Source Sans Pro" panose="020B0503030403020204" pitchFamily="34" charset="0"/>
              </a:rPr>
              <a:t>Channel A</a:t>
            </a:r>
            <a:endParaRPr lang="en-GB" dirty="0">
              <a:solidFill>
                <a:schemeClr val="bg1">
                  <a:lumMod val="50000"/>
                </a:schemeClr>
              </a:solidFill>
              <a:latin typeface="Source Sans Pro" panose="020B0503030403020204" pitchFamily="34" charset="0"/>
              <a:ea typeface="Source Sans Pro" panose="020B0503030403020204" pitchFamily="34" charset="0"/>
            </a:endParaRPr>
          </a:p>
        </p:txBody>
      </p:sp>
      <p:sp>
        <p:nvSpPr>
          <p:cNvPr id="15" name="TextBox 14">
            <a:extLst>
              <a:ext uri="{FF2B5EF4-FFF2-40B4-BE49-F238E27FC236}">
                <a16:creationId xmlns:a16="http://schemas.microsoft.com/office/drawing/2014/main" id="{8110CBCC-CC4D-457C-91A0-1C79C021A3C7}"/>
              </a:ext>
            </a:extLst>
          </p:cNvPr>
          <p:cNvSpPr txBox="1"/>
          <p:nvPr/>
        </p:nvSpPr>
        <p:spPr>
          <a:xfrm>
            <a:off x="5068715" y="5194733"/>
            <a:ext cx="1265410" cy="400110"/>
          </a:xfrm>
          <a:prstGeom prst="rect">
            <a:avLst/>
          </a:prstGeom>
          <a:noFill/>
          <a:ln>
            <a:solidFill>
              <a:schemeClr val="accent1"/>
            </a:solidFill>
          </a:ln>
        </p:spPr>
        <p:txBody>
          <a:bodyPr wrap="square" rtlCol="0">
            <a:spAutoFit/>
          </a:bodyPr>
          <a:lstStyle/>
          <a:p>
            <a:pPr algn="ctr"/>
            <a:r>
              <a:rPr lang="en-GB" sz="2000" dirty="0">
                <a:solidFill>
                  <a:schemeClr val="bg1">
                    <a:lumMod val="50000"/>
                  </a:schemeClr>
                </a:solidFill>
                <a:latin typeface="Source Sans Pro" panose="020B0503030403020204" pitchFamily="34" charset="0"/>
                <a:ea typeface="Source Sans Pro" panose="020B0503030403020204" pitchFamily="34" charset="0"/>
              </a:rPr>
              <a:t>Channel B</a:t>
            </a:r>
            <a:endParaRPr lang="en-GB" dirty="0">
              <a:solidFill>
                <a:schemeClr val="bg1">
                  <a:lumMod val="50000"/>
                </a:schemeClr>
              </a:solidFill>
              <a:latin typeface="Source Sans Pro" panose="020B0503030403020204" pitchFamily="34" charset="0"/>
              <a:ea typeface="Source Sans Pro" panose="020B0503030403020204" pitchFamily="34" charset="0"/>
            </a:endParaRPr>
          </a:p>
        </p:txBody>
      </p:sp>
      <p:sp>
        <p:nvSpPr>
          <p:cNvPr id="16" name="Left Brace 15">
            <a:extLst>
              <a:ext uri="{FF2B5EF4-FFF2-40B4-BE49-F238E27FC236}">
                <a16:creationId xmlns:a16="http://schemas.microsoft.com/office/drawing/2014/main" id="{776D00BF-86DC-4AEC-A252-1888955099B4}"/>
              </a:ext>
            </a:extLst>
          </p:cNvPr>
          <p:cNvSpPr/>
          <p:nvPr/>
        </p:nvSpPr>
        <p:spPr>
          <a:xfrm>
            <a:off x="4543425" y="3978738"/>
            <a:ext cx="352425" cy="161610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TextBox 17">
            <a:extLst>
              <a:ext uri="{FF2B5EF4-FFF2-40B4-BE49-F238E27FC236}">
                <a16:creationId xmlns:a16="http://schemas.microsoft.com/office/drawing/2014/main" id="{43D05F80-24EF-4D78-9B02-752C81C13B60}"/>
              </a:ext>
            </a:extLst>
          </p:cNvPr>
          <p:cNvSpPr txBox="1"/>
          <p:nvPr/>
        </p:nvSpPr>
        <p:spPr>
          <a:xfrm rot="16200000">
            <a:off x="3624233" y="4611443"/>
            <a:ext cx="1265410" cy="400110"/>
          </a:xfrm>
          <a:prstGeom prst="rect">
            <a:avLst/>
          </a:prstGeom>
          <a:noFill/>
          <a:ln>
            <a:noFill/>
          </a:ln>
        </p:spPr>
        <p:txBody>
          <a:bodyPr wrap="square" rtlCol="0">
            <a:spAutoFit/>
          </a:bodyPr>
          <a:lstStyle/>
          <a:p>
            <a:pPr algn="ctr"/>
            <a:r>
              <a:rPr lang="en-GB" sz="2000" dirty="0">
                <a:solidFill>
                  <a:schemeClr val="bg1">
                    <a:lumMod val="50000"/>
                  </a:schemeClr>
                </a:solidFill>
                <a:latin typeface="Source Sans Pro" panose="020B0503030403020204" pitchFamily="34" charset="0"/>
                <a:ea typeface="Source Sans Pro" panose="020B0503030403020204" pitchFamily="34" charset="0"/>
              </a:rPr>
              <a:t>Channels</a:t>
            </a:r>
            <a:endParaRPr lang="en-GB" dirty="0">
              <a:solidFill>
                <a:schemeClr val="bg1">
                  <a:lumMod val="50000"/>
                </a:schemeClr>
              </a:solidFill>
              <a:latin typeface="Source Sans Pro" panose="020B0503030403020204" pitchFamily="34" charset="0"/>
              <a:ea typeface="Source Sans Pro" panose="020B0503030403020204" pitchFamily="34" charset="0"/>
            </a:endParaRPr>
          </a:p>
        </p:txBody>
      </p:sp>
      <p:cxnSp>
        <p:nvCxnSpPr>
          <p:cNvPr id="19" name="Straight Arrow Connector 18">
            <a:extLst>
              <a:ext uri="{FF2B5EF4-FFF2-40B4-BE49-F238E27FC236}">
                <a16:creationId xmlns:a16="http://schemas.microsoft.com/office/drawing/2014/main" id="{1EB581AD-1DEA-4238-A39D-476C5D1DD4D5}"/>
              </a:ext>
            </a:extLst>
          </p:cNvPr>
          <p:cNvCxnSpPr/>
          <p:nvPr/>
        </p:nvCxnSpPr>
        <p:spPr>
          <a:xfrm>
            <a:off x="6677025" y="4178793"/>
            <a:ext cx="16668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DBD9209-BE4A-476F-804E-0FB3141C2431}"/>
              </a:ext>
            </a:extLst>
          </p:cNvPr>
          <p:cNvCxnSpPr/>
          <p:nvPr/>
        </p:nvCxnSpPr>
        <p:spPr>
          <a:xfrm>
            <a:off x="6677023" y="4766661"/>
            <a:ext cx="16668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1FE44B4-7193-4256-B6AE-C463A765256C}"/>
              </a:ext>
            </a:extLst>
          </p:cNvPr>
          <p:cNvCxnSpPr/>
          <p:nvPr/>
        </p:nvCxnSpPr>
        <p:spPr>
          <a:xfrm>
            <a:off x="6677024" y="5405852"/>
            <a:ext cx="16668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5C0E0BB-D094-487D-8B45-1B7AE57D2164}"/>
              </a:ext>
            </a:extLst>
          </p:cNvPr>
          <p:cNvCxnSpPr/>
          <p:nvPr/>
        </p:nvCxnSpPr>
        <p:spPr>
          <a:xfrm>
            <a:off x="6334125" y="3095802"/>
            <a:ext cx="16668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7C7569F-C963-4FA7-A6AC-A112FA5F6BE6}"/>
              </a:ext>
            </a:extLst>
          </p:cNvPr>
          <p:cNvSpPr txBox="1"/>
          <p:nvPr/>
        </p:nvSpPr>
        <p:spPr>
          <a:xfrm>
            <a:off x="9650240" y="4578753"/>
            <a:ext cx="1265410" cy="400110"/>
          </a:xfrm>
          <a:prstGeom prst="rect">
            <a:avLst/>
          </a:prstGeom>
          <a:noFill/>
          <a:ln>
            <a:noFill/>
          </a:ln>
        </p:spPr>
        <p:txBody>
          <a:bodyPr wrap="square" rtlCol="0">
            <a:spAutoFit/>
          </a:bodyPr>
          <a:lstStyle/>
          <a:p>
            <a:pPr algn="ctr"/>
            <a:r>
              <a:rPr lang="en-GB" sz="2000" dirty="0">
                <a:solidFill>
                  <a:schemeClr val="bg1">
                    <a:lumMod val="50000"/>
                  </a:schemeClr>
                </a:solidFill>
                <a:latin typeface="Source Sans Pro" panose="020B0503030403020204" pitchFamily="34" charset="0"/>
                <a:ea typeface="Source Sans Pro" panose="020B0503030403020204" pitchFamily="34" charset="0"/>
              </a:rPr>
              <a:t>Folders</a:t>
            </a:r>
            <a:endParaRPr lang="en-GB" dirty="0">
              <a:solidFill>
                <a:schemeClr val="bg1">
                  <a:lumMod val="50000"/>
                </a:schemeClr>
              </a:solidFill>
              <a:latin typeface="Source Sans Pro" panose="020B0503030403020204" pitchFamily="34" charset="0"/>
              <a:ea typeface="Source Sans Pro" panose="020B0503030403020204" pitchFamily="34" charset="0"/>
            </a:endParaRPr>
          </a:p>
        </p:txBody>
      </p:sp>
      <p:sp>
        <p:nvSpPr>
          <p:cNvPr id="25" name="TextBox 24">
            <a:extLst>
              <a:ext uri="{FF2B5EF4-FFF2-40B4-BE49-F238E27FC236}">
                <a16:creationId xmlns:a16="http://schemas.microsoft.com/office/drawing/2014/main" id="{B4DE202F-36FF-41CC-B3E5-5AEB2A1C077F}"/>
              </a:ext>
            </a:extLst>
          </p:cNvPr>
          <p:cNvSpPr txBox="1"/>
          <p:nvPr/>
        </p:nvSpPr>
        <p:spPr>
          <a:xfrm>
            <a:off x="8894781" y="2797314"/>
            <a:ext cx="1784313" cy="707886"/>
          </a:xfrm>
          <a:prstGeom prst="rect">
            <a:avLst/>
          </a:prstGeom>
          <a:noFill/>
          <a:ln>
            <a:noFill/>
          </a:ln>
        </p:spPr>
        <p:txBody>
          <a:bodyPr wrap="square" rtlCol="0">
            <a:spAutoFit/>
          </a:bodyPr>
          <a:lstStyle/>
          <a:p>
            <a:pPr algn="ctr"/>
            <a:r>
              <a:rPr lang="en-GB" sz="2000" dirty="0">
                <a:solidFill>
                  <a:schemeClr val="bg1">
                    <a:lumMod val="50000"/>
                  </a:schemeClr>
                </a:solidFill>
                <a:latin typeface="Source Sans Pro" panose="020B0503030403020204" pitchFamily="34" charset="0"/>
                <a:ea typeface="Source Sans Pro" panose="020B0503030403020204" pitchFamily="34" charset="0"/>
              </a:rPr>
              <a:t>Document Library</a:t>
            </a:r>
            <a:endParaRPr lang="en-GB" dirty="0">
              <a:solidFill>
                <a:schemeClr val="bg1">
                  <a:lumMod val="50000"/>
                </a:schemeClr>
              </a:solidFill>
              <a:latin typeface="Source Sans Pro" panose="020B0503030403020204" pitchFamily="34" charset="0"/>
              <a:ea typeface="Source Sans Pro" panose="020B0503030403020204" pitchFamily="34" charset="0"/>
            </a:endParaRPr>
          </a:p>
        </p:txBody>
      </p:sp>
      <p:sp>
        <p:nvSpPr>
          <p:cNvPr id="20" name="TextBox 19">
            <a:extLst>
              <a:ext uri="{FF2B5EF4-FFF2-40B4-BE49-F238E27FC236}">
                <a16:creationId xmlns:a16="http://schemas.microsoft.com/office/drawing/2014/main" id="{5552FCE7-CD0C-471C-A942-E371099FF508}"/>
              </a:ext>
            </a:extLst>
          </p:cNvPr>
          <p:cNvSpPr txBox="1"/>
          <p:nvPr/>
        </p:nvSpPr>
        <p:spPr>
          <a:xfrm>
            <a:off x="534013" y="2105557"/>
            <a:ext cx="3266213" cy="3693319"/>
          </a:xfrm>
          <a:prstGeom prst="rect">
            <a:avLst/>
          </a:prstGeom>
          <a:noFill/>
        </p:spPr>
        <p:txBody>
          <a:bodyPr wrap="square" rtlCol="0">
            <a:spAutoFit/>
          </a:bodyPr>
          <a:lstStyle/>
          <a:p>
            <a:r>
              <a:rPr lang="en-GB" sz="2400" dirty="0">
                <a:solidFill>
                  <a:schemeClr val="bg1">
                    <a:lumMod val="50000"/>
                  </a:schemeClr>
                </a:solidFill>
                <a:latin typeface="Source Sans Pro" panose="020B0503030403020204" pitchFamily="34" charset="0"/>
                <a:ea typeface="Source Sans Pro" panose="020B0503030403020204" pitchFamily="34" charset="0"/>
              </a:rPr>
              <a:t>Every Team has a SharePoint site behind it.</a:t>
            </a:r>
          </a:p>
          <a:p>
            <a:r>
              <a:rPr lang="en-GB" sz="2400" dirty="0">
                <a:solidFill>
                  <a:schemeClr val="bg1">
                    <a:lumMod val="50000"/>
                  </a:schemeClr>
                </a:solidFill>
                <a:latin typeface="Source Sans Pro" panose="020B0503030403020204" pitchFamily="34" charset="0"/>
                <a:ea typeface="Source Sans Pro" panose="020B0503030403020204" pitchFamily="34" charset="0"/>
              </a:rPr>
              <a:t>A document library is created by default and a folder is also created for each Channel.</a:t>
            </a:r>
          </a:p>
          <a:p>
            <a:r>
              <a:rPr lang="en-GB" sz="2400" dirty="0">
                <a:solidFill>
                  <a:schemeClr val="bg1">
                    <a:lumMod val="50000"/>
                  </a:schemeClr>
                </a:solidFill>
                <a:latin typeface="Source Sans Pro" panose="020B0503030403020204" pitchFamily="34" charset="0"/>
                <a:ea typeface="Source Sans Pro" panose="020B0503030403020204" pitchFamily="34" charset="0"/>
              </a:rPr>
              <a:t>This is where your Team files are stored</a:t>
            </a:r>
          </a:p>
          <a:p>
            <a:endParaRPr lang="en-GB" dirty="0"/>
          </a:p>
        </p:txBody>
      </p:sp>
    </p:spTree>
    <p:extLst>
      <p:ext uri="{BB962C8B-B14F-4D97-AF65-F5344CB8AC3E}">
        <p14:creationId xmlns:p14="http://schemas.microsoft.com/office/powerpoint/2010/main" val="967685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0D99AF-646D-41F1-ABED-D55C65A85E83}"/>
              </a:ext>
            </a:extLst>
          </p:cNvPr>
          <p:cNvSpPr>
            <a:spLocks noGrp="1"/>
          </p:cNvSpPr>
          <p:nvPr>
            <p:ph type="body" sz="half" idx="10"/>
          </p:nvPr>
        </p:nvSpPr>
        <p:spPr/>
        <p:txBody>
          <a:bodyPr/>
          <a:lstStyle/>
          <a:p>
            <a:r>
              <a:rPr lang="en-GB" dirty="0"/>
              <a:t>Private Channels</a:t>
            </a:r>
          </a:p>
        </p:txBody>
      </p:sp>
      <p:sp>
        <p:nvSpPr>
          <p:cNvPr id="4" name="Slide Number Placeholder 3">
            <a:extLst>
              <a:ext uri="{FF2B5EF4-FFF2-40B4-BE49-F238E27FC236}">
                <a16:creationId xmlns:a16="http://schemas.microsoft.com/office/drawing/2014/main" id="{44DB9290-D79D-447F-BA01-49B89DA6E934}"/>
              </a:ext>
            </a:extLst>
          </p:cNvPr>
          <p:cNvSpPr>
            <a:spLocks noGrp="1"/>
          </p:cNvSpPr>
          <p:nvPr>
            <p:ph type="sldNum" sz="quarter" idx="11"/>
          </p:nvPr>
        </p:nvSpPr>
        <p:spPr/>
        <p:txBody>
          <a:bodyPr/>
          <a:lstStyle/>
          <a:p>
            <a:fld id="{E0AA53EB-DC4B-4995-9066-E3AD3B788D6E}" type="slidenum">
              <a:rPr lang="en-GB" smtClean="0"/>
              <a:pPr/>
              <a:t>14</a:t>
            </a:fld>
            <a:endParaRPr lang="en-GB"/>
          </a:p>
        </p:txBody>
      </p:sp>
      <p:pic>
        <p:nvPicPr>
          <p:cNvPr id="5" name="Picture 2" descr="See the source image">
            <a:extLst>
              <a:ext uri="{FF2B5EF4-FFF2-40B4-BE49-F238E27FC236}">
                <a16:creationId xmlns:a16="http://schemas.microsoft.com/office/drawing/2014/main" id="{DD8B1ED6-E399-42D2-B979-989DBE1338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2359" y="2306037"/>
            <a:ext cx="990245" cy="9902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ee the source image">
            <a:extLst>
              <a:ext uri="{FF2B5EF4-FFF2-40B4-BE49-F238E27FC236}">
                <a16:creationId xmlns:a16="http://schemas.microsoft.com/office/drawing/2014/main" id="{BF6B636A-B4A8-42A9-9039-8B754C8433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0415" y="1384300"/>
            <a:ext cx="1013856" cy="990246"/>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descr="Open folder outline">
            <a:extLst>
              <a:ext uri="{FF2B5EF4-FFF2-40B4-BE49-F238E27FC236}">
                <a16:creationId xmlns:a16="http://schemas.microsoft.com/office/drawing/2014/main" id="{03150F98-0BD3-43F0-AAAD-1E3E3BF0D7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55690" y="3488586"/>
            <a:ext cx="851886" cy="851886"/>
          </a:xfrm>
          <a:prstGeom prst="rect">
            <a:avLst/>
          </a:prstGeom>
        </p:spPr>
      </p:pic>
      <p:pic>
        <p:nvPicPr>
          <p:cNvPr id="9" name="Graphic 8" descr="Books on shelf with solid fill">
            <a:extLst>
              <a:ext uri="{FF2B5EF4-FFF2-40B4-BE49-F238E27FC236}">
                <a16:creationId xmlns:a16="http://schemas.microsoft.com/office/drawing/2014/main" id="{B417FD35-4575-46E4-B844-CFD0AB89D60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98490" y="2412468"/>
            <a:ext cx="914400" cy="914400"/>
          </a:xfrm>
          <a:prstGeom prst="rect">
            <a:avLst/>
          </a:prstGeom>
        </p:spPr>
      </p:pic>
      <p:pic>
        <p:nvPicPr>
          <p:cNvPr id="11" name="Graphic 10" descr="Open folder outline">
            <a:extLst>
              <a:ext uri="{FF2B5EF4-FFF2-40B4-BE49-F238E27FC236}">
                <a16:creationId xmlns:a16="http://schemas.microsoft.com/office/drawing/2014/main" id="{8850C7F0-18CA-4B19-9904-CCFD5B9567B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55690" y="4126731"/>
            <a:ext cx="851886" cy="851886"/>
          </a:xfrm>
          <a:prstGeom prst="rect">
            <a:avLst/>
          </a:prstGeom>
        </p:spPr>
      </p:pic>
      <p:pic>
        <p:nvPicPr>
          <p:cNvPr id="12" name="Graphic 11" descr="Open folder outline">
            <a:extLst>
              <a:ext uri="{FF2B5EF4-FFF2-40B4-BE49-F238E27FC236}">
                <a16:creationId xmlns:a16="http://schemas.microsoft.com/office/drawing/2014/main" id="{3157DB5B-D36B-48C5-A31A-E609327F716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89275" y="4713599"/>
            <a:ext cx="851886" cy="851886"/>
          </a:xfrm>
          <a:prstGeom prst="rect">
            <a:avLst/>
          </a:prstGeom>
        </p:spPr>
      </p:pic>
      <p:sp>
        <p:nvSpPr>
          <p:cNvPr id="13" name="TextBox 12">
            <a:extLst>
              <a:ext uri="{FF2B5EF4-FFF2-40B4-BE49-F238E27FC236}">
                <a16:creationId xmlns:a16="http://schemas.microsoft.com/office/drawing/2014/main" id="{CFEA974C-F1A7-415E-9325-08BF0D595971}"/>
              </a:ext>
            </a:extLst>
          </p:cNvPr>
          <p:cNvSpPr txBox="1"/>
          <p:nvPr/>
        </p:nvSpPr>
        <p:spPr>
          <a:xfrm>
            <a:off x="5072359" y="3684095"/>
            <a:ext cx="1265410" cy="400110"/>
          </a:xfrm>
          <a:prstGeom prst="rect">
            <a:avLst/>
          </a:prstGeom>
          <a:noFill/>
          <a:ln>
            <a:solidFill>
              <a:schemeClr val="accent1"/>
            </a:solidFill>
          </a:ln>
        </p:spPr>
        <p:txBody>
          <a:bodyPr wrap="square" rtlCol="0">
            <a:spAutoFit/>
          </a:bodyPr>
          <a:lstStyle/>
          <a:p>
            <a:pPr algn="ctr"/>
            <a:r>
              <a:rPr lang="en-GB" sz="2000" dirty="0">
                <a:solidFill>
                  <a:schemeClr val="bg1">
                    <a:lumMod val="50000"/>
                  </a:schemeClr>
                </a:solidFill>
                <a:latin typeface="Source Sans Pro" panose="020B0503030403020204" pitchFamily="34" charset="0"/>
                <a:ea typeface="Source Sans Pro" panose="020B0503030403020204" pitchFamily="34" charset="0"/>
              </a:rPr>
              <a:t>General</a:t>
            </a:r>
            <a:endParaRPr lang="en-GB" dirty="0">
              <a:solidFill>
                <a:schemeClr val="bg1">
                  <a:lumMod val="50000"/>
                </a:schemeClr>
              </a:solidFill>
              <a:latin typeface="Source Sans Pro" panose="020B0503030403020204" pitchFamily="34" charset="0"/>
              <a:ea typeface="Source Sans Pro" panose="020B0503030403020204" pitchFamily="34" charset="0"/>
            </a:endParaRPr>
          </a:p>
        </p:txBody>
      </p:sp>
      <p:sp>
        <p:nvSpPr>
          <p:cNvPr id="14" name="TextBox 13">
            <a:extLst>
              <a:ext uri="{FF2B5EF4-FFF2-40B4-BE49-F238E27FC236}">
                <a16:creationId xmlns:a16="http://schemas.microsoft.com/office/drawing/2014/main" id="{2D05718D-01B8-4329-A258-D16A556D09C2}"/>
              </a:ext>
            </a:extLst>
          </p:cNvPr>
          <p:cNvSpPr txBox="1"/>
          <p:nvPr/>
        </p:nvSpPr>
        <p:spPr>
          <a:xfrm>
            <a:off x="5072359" y="4271963"/>
            <a:ext cx="1265410" cy="400110"/>
          </a:xfrm>
          <a:prstGeom prst="rect">
            <a:avLst/>
          </a:prstGeom>
          <a:noFill/>
          <a:ln>
            <a:solidFill>
              <a:schemeClr val="accent1"/>
            </a:solidFill>
          </a:ln>
        </p:spPr>
        <p:txBody>
          <a:bodyPr wrap="square" rtlCol="0">
            <a:spAutoFit/>
          </a:bodyPr>
          <a:lstStyle/>
          <a:p>
            <a:pPr algn="ctr"/>
            <a:r>
              <a:rPr lang="en-GB" sz="2000" dirty="0">
                <a:solidFill>
                  <a:schemeClr val="bg1">
                    <a:lumMod val="50000"/>
                  </a:schemeClr>
                </a:solidFill>
                <a:latin typeface="Source Sans Pro" panose="020B0503030403020204" pitchFamily="34" charset="0"/>
                <a:ea typeface="Source Sans Pro" panose="020B0503030403020204" pitchFamily="34" charset="0"/>
              </a:rPr>
              <a:t>Channel A</a:t>
            </a:r>
            <a:endParaRPr lang="en-GB" dirty="0">
              <a:solidFill>
                <a:schemeClr val="bg1">
                  <a:lumMod val="50000"/>
                </a:schemeClr>
              </a:solidFill>
              <a:latin typeface="Source Sans Pro" panose="020B0503030403020204" pitchFamily="34" charset="0"/>
              <a:ea typeface="Source Sans Pro" panose="020B0503030403020204" pitchFamily="34" charset="0"/>
            </a:endParaRPr>
          </a:p>
        </p:txBody>
      </p:sp>
      <p:sp>
        <p:nvSpPr>
          <p:cNvPr id="15" name="TextBox 14">
            <a:extLst>
              <a:ext uri="{FF2B5EF4-FFF2-40B4-BE49-F238E27FC236}">
                <a16:creationId xmlns:a16="http://schemas.microsoft.com/office/drawing/2014/main" id="{8110CBCC-CC4D-457C-91A0-1C79C021A3C7}"/>
              </a:ext>
            </a:extLst>
          </p:cNvPr>
          <p:cNvSpPr txBox="1"/>
          <p:nvPr/>
        </p:nvSpPr>
        <p:spPr>
          <a:xfrm>
            <a:off x="5072359" y="4900090"/>
            <a:ext cx="1265410" cy="707886"/>
          </a:xfrm>
          <a:prstGeom prst="rect">
            <a:avLst/>
          </a:prstGeom>
          <a:noFill/>
          <a:ln>
            <a:solidFill>
              <a:schemeClr val="accent1"/>
            </a:solidFill>
          </a:ln>
        </p:spPr>
        <p:txBody>
          <a:bodyPr wrap="square" rtlCol="0">
            <a:spAutoFit/>
          </a:bodyPr>
          <a:lstStyle/>
          <a:p>
            <a:pPr algn="ctr"/>
            <a:r>
              <a:rPr lang="en-GB" sz="2000" dirty="0">
                <a:solidFill>
                  <a:schemeClr val="bg1">
                    <a:lumMod val="50000"/>
                  </a:schemeClr>
                </a:solidFill>
                <a:latin typeface="Source Sans Pro" panose="020B0503030403020204" pitchFamily="34" charset="0"/>
                <a:ea typeface="Source Sans Pro" panose="020B0503030403020204" pitchFamily="34" charset="0"/>
              </a:rPr>
              <a:t>Private Channel</a:t>
            </a:r>
            <a:endParaRPr lang="en-GB" dirty="0">
              <a:solidFill>
                <a:schemeClr val="bg1">
                  <a:lumMod val="50000"/>
                </a:schemeClr>
              </a:solidFill>
              <a:latin typeface="Source Sans Pro" panose="020B0503030403020204" pitchFamily="34" charset="0"/>
              <a:ea typeface="Source Sans Pro" panose="020B0503030403020204" pitchFamily="34" charset="0"/>
            </a:endParaRPr>
          </a:p>
        </p:txBody>
      </p:sp>
      <p:sp>
        <p:nvSpPr>
          <p:cNvPr id="18" name="TextBox 17">
            <a:extLst>
              <a:ext uri="{FF2B5EF4-FFF2-40B4-BE49-F238E27FC236}">
                <a16:creationId xmlns:a16="http://schemas.microsoft.com/office/drawing/2014/main" id="{43D05F80-24EF-4D78-9B02-752C81C13B60}"/>
              </a:ext>
            </a:extLst>
          </p:cNvPr>
          <p:cNvSpPr txBox="1"/>
          <p:nvPr/>
        </p:nvSpPr>
        <p:spPr>
          <a:xfrm rot="16200000">
            <a:off x="3975108" y="4306782"/>
            <a:ext cx="1265410" cy="400110"/>
          </a:xfrm>
          <a:prstGeom prst="rect">
            <a:avLst/>
          </a:prstGeom>
          <a:noFill/>
          <a:ln>
            <a:noFill/>
          </a:ln>
        </p:spPr>
        <p:txBody>
          <a:bodyPr wrap="square" rtlCol="0">
            <a:spAutoFit/>
          </a:bodyPr>
          <a:lstStyle/>
          <a:p>
            <a:pPr algn="ctr"/>
            <a:r>
              <a:rPr lang="en-GB" sz="2000" dirty="0">
                <a:solidFill>
                  <a:schemeClr val="bg1">
                    <a:lumMod val="50000"/>
                  </a:schemeClr>
                </a:solidFill>
                <a:latin typeface="Source Sans Pro" panose="020B0503030403020204" pitchFamily="34" charset="0"/>
                <a:ea typeface="Source Sans Pro" panose="020B0503030403020204" pitchFamily="34" charset="0"/>
              </a:rPr>
              <a:t>Channels</a:t>
            </a:r>
            <a:endParaRPr lang="en-GB" dirty="0">
              <a:solidFill>
                <a:schemeClr val="bg1">
                  <a:lumMod val="50000"/>
                </a:schemeClr>
              </a:solidFill>
              <a:latin typeface="Source Sans Pro" panose="020B0503030403020204" pitchFamily="34" charset="0"/>
              <a:ea typeface="Source Sans Pro" panose="020B0503030403020204" pitchFamily="34" charset="0"/>
            </a:endParaRPr>
          </a:p>
        </p:txBody>
      </p:sp>
      <p:cxnSp>
        <p:nvCxnSpPr>
          <p:cNvPr id="19" name="Straight Arrow Connector 18">
            <a:extLst>
              <a:ext uri="{FF2B5EF4-FFF2-40B4-BE49-F238E27FC236}">
                <a16:creationId xmlns:a16="http://schemas.microsoft.com/office/drawing/2014/main" id="{1EB581AD-1DEA-4238-A39D-476C5D1DD4D5}"/>
              </a:ext>
            </a:extLst>
          </p:cNvPr>
          <p:cNvCxnSpPr/>
          <p:nvPr/>
        </p:nvCxnSpPr>
        <p:spPr>
          <a:xfrm>
            <a:off x="6446875" y="3880974"/>
            <a:ext cx="16668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DBD9209-BE4A-476F-804E-0FB3141C2431}"/>
              </a:ext>
            </a:extLst>
          </p:cNvPr>
          <p:cNvCxnSpPr/>
          <p:nvPr/>
        </p:nvCxnSpPr>
        <p:spPr>
          <a:xfrm>
            <a:off x="6446875" y="4500100"/>
            <a:ext cx="16668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1FE44B4-7193-4256-B6AE-C463A765256C}"/>
              </a:ext>
            </a:extLst>
          </p:cNvPr>
          <p:cNvCxnSpPr>
            <a:cxnSpLocks/>
          </p:cNvCxnSpPr>
          <p:nvPr/>
        </p:nvCxnSpPr>
        <p:spPr>
          <a:xfrm flipV="1">
            <a:off x="6446875" y="5254033"/>
            <a:ext cx="3381375" cy="106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5C0E0BB-D094-487D-8B45-1B7AE57D2164}"/>
              </a:ext>
            </a:extLst>
          </p:cNvPr>
          <p:cNvCxnSpPr/>
          <p:nvPr/>
        </p:nvCxnSpPr>
        <p:spPr>
          <a:xfrm>
            <a:off x="6131615" y="2838766"/>
            <a:ext cx="16668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552FCE7-CD0C-471C-A942-E371099FF508}"/>
              </a:ext>
            </a:extLst>
          </p:cNvPr>
          <p:cNvSpPr txBox="1"/>
          <p:nvPr/>
        </p:nvSpPr>
        <p:spPr>
          <a:xfrm>
            <a:off x="531102" y="1787725"/>
            <a:ext cx="3756968" cy="4431983"/>
          </a:xfrm>
          <a:prstGeom prst="rect">
            <a:avLst/>
          </a:prstGeom>
          <a:noFill/>
        </p:spPr>
        <p:txBody>
          <a:bodyPr wrap="square" rtlCol="0">
            <a:spAutoFit/>
          </a:bodyPr>
          <a:lstStyle/>
          <a:p>
            <a:r>
              <a:rPr lang="en-GB" sz="2400" dirty="0">
                <a:solidFill>
                  <a:schemeClr val="bg1">
                    <a:lumMod val="50000"/>
                  </a:schemeClr>
                </a:solidFill>
                <a:latin typeface="Source Sans Pro" panose="020B0503030403020204" pitchFamily="34" charset="0"/>
                <a:ea typeface="Source Sans Pro" panose="020B0503030403020204" pitchFamily="34" charset="0"/>
              </a:rPr>
              <a:t>Private Channels are accessible only to a sub-set of Team members.</a:t>
            </a:r>
          </a:p>
          <a:p>
            <a:r>
              <a:rPr lang="en-GB" sz="2400" dirty="0">
                <a:solidFill>
                  <a:schemeClr val="bg1">
                    <a:lumMod val="50000"/>
                  </a:schemeClr>
                </a:solidFill>
                <a:latin typeface="Source Sans Pro" panose="020B0503030403020204" pitchFamily="34" charset="0"/>
                <a:ea typeface="Source Sans Pro" panose="020B0503030403020204" pitchFamily="34" charset="0"/>
              </a:rPr>
              <a:t>If you create a Private Channel in your Team it creates a separate SharePoint site, document library and folder.</a:t>
            </a:r>
          </a:p>
          <a:p>
            <a:r>
              <a:rPr lang="en-GB" sz="2400" dirty="0">
                <a:solidFill>
                  <a:schemeClr val="bg1">
                    <a:lumMod val="50000"/>
                  </a:schemeClr>
                </a:solidFill>
                <a:latin typeface="Source Sans Pro" panose="020B0503030403020204" pitchFamily="34" charset="0"/>
                <a:ea typeface="Source Sans Pro" panose="020B0503030403020204" pitchFamily="34" charset="0"/>
              </a:rPr>
              <a:t>Chat in the Private Channel are stored in the users’ personal mailboxes.</a:t>
            </a:r>
          </a:p>
          <a:p>
            <a:endParaRPr lang="en-GB" dirty="0"/>
          </a:p>
        </p:txBody>
      </p:sp>
      <p:pic>
        <p:nvPicPr>
          <p:cNvPr id="26" name="Picture 2" descr="See the source image">
            <a:extLst>
              <a:ext uri="{FF2B5EF4-FFF2-40B4-BE49-F238E27FC236}">
                <a16:creationId xmlns:a16="http://schemas.microsoft.com/office/drawing/2014/main" id="{1F940E74-837B-4ACD-B1D6-50C61B2D7A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8290" y="1422222"/>
            <a:ext cx="1013856" cy="990246"/>
          </a:xfrm>
          <a:prstGeom prst="rect">
            <a:avLst/>
          </a:prstGeom>
          <a:noFill/>
          <a:extLst>
            <a:ext uri="{909E8E84-426E-40DD-AFC4-6F175D3DCCD1}">
              <a14:hiddenFill xmlns:a14="http://schemas.microsoft.com/office/drawing/2010/main">
                <a:solidFill>
                  <a:srgbClr val="FFFFFF"/>
                </a:solidFill>
              </a14:hiddenFill>
            </a:ext>
          </a:extLst>
        </p:spPr>
      </p:pic>
      <p:pic>
        <p:nvPicPr>
          <p:cNvPr id="27" name="Graphic 26" descr="Books on shelf with solid fill">
            <a:extLst>
              <a:ext uri="{FF2B5EF4-FFF2-40B4-BE49-F238E27FC236}">
                <a16:creationId xmlns:a16="http://schemas.microsoft.com/office/drawing/2014/main" id="{7D9CF0CF-FD1F-41C3-9987-89D2B7285FF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58018" y="2412468"/>
            <a:ext cx="914400" cy="914400"/>
          </a:xfrm>
          <a:prstGeom prst="rect">
            <a:avLst/>
          </a:prstGeom>
        </p:spPr>
      </p:pic>
      <p:pic>
        <p:nvPicPr>
          <p:cNvPr id="28" name="Picture 27" descr="A picture containing text, sign&#10;&#10;Description automatically generated">
            <a:extLst>
              <a:ext uri="{FF2B5EF4-FFF2-40B4-BE49-F238E27FC236}">
                <a16:creationId xmlns:a16="http://schemas.microsoft.com/office/drawing/2014/main" id="{3E2DDC82-76BE-4DEB-A9C2-94A20176083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11799" y="5119226"/>
            <a:ext cx="1344612" cy="1344612"/>
          </a:xfrm>
          <a:prstGeom prst="rect">
            <a:avLst/>
          </a:prstGeom>
        </p:spPr>
      </p:pic>
      <p:sp>
        <p:nvSpPr>
          <p:cNvPr id="29" name="TextBox 28">
            <a:extLst>
              <a:ext uri="{FF2B5EF4-FFF2-40B4-BE49-F238E27FC236}">
                <a16:creationId xmlns:a16="http://schemas.microsoft.com/office/drawing/2014/main" id="{6F4BA5A5-0636-4AA0-97BB-E06F2C84CE3B}"/>
              </a:ext>
            </a:extLst>
          </p:cNvPr>
          <p:cNvSpPr txBox="1"/>
          <p:nvPr/>
        </p:nvSpPr>
        <p:spPr>
          <a:xfrm>
            <a:off x="7641922" y="6158923"/>
            <a:ext cx="1650841" cy="646331"/>
          </a:xfrm>
          <a:prstGeom prst="rect">
            <a:avLst/>
          </a:prstGeom>
          <a:noFill/>
        </p:spPr>
        <p:txBody>
          <a:bodyPr wrap="square" rtlCol="0">
            <a:spAutoFit/>
          </a:bodyPr>
          <a:lstStyle/>
          <a:p>
            <a:pPr algn="ctr"/>
            <a:r>
              <a:rPr lang="en-GB" dirty="0">
                <a:solidFill>
                  <a:schemeClr val="bg1">
                    <a:lumMod val="50000"/>
                  </a:schemeClr>
                </a:solidFill>
                <a:latin typeface="Source Sans Pro" panose="020B0503030403020204" pitchFamily="34" charset="0"/>
                <a:ea typeface="Source Sans Pro" panose="020B0503030403020204" pitchFamily="34" charset="0"/>
              </a:rPr>
              <a:t>Personal mailbox</a:t>
            </a:r>
          </a:p>
        </p:txBody>
      </p:sp>
      <p:cxnSp>
        <p:nvCxnSpPr>
          <p:cNvPr id="10" name="Connector: Elbow 9">
            <a:extLst>
              <a:ext uri="{FF2B5EF4-FFF2-40B4-BE49-F238E27FC236}">
                <a16:creationId xmlns:a16="http://schemas.microsoft.com/office/drawing/2014/main" id="{22FD6088-AF96-4FBE-ACCA-4A6E1C458ED1}"/>
              </a:ext>
            </a:extLst>
          </p:cNvPr>
          <p:cNvCxnSpPr>
            <a:stCxn id="15" idx="2"/>
          </p:cNvCxnSpPr>
          <p:nvPr/>
        </p:nvCxnSpPr>
        <p:spPr>
          <a:xfrm rot="16200000" flipH="1">
            <a:off x="6476824" y="4836215"/>
            <a:ext cx="463215" cy="200673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977708D-BA79-4B35-B612-5C12F0BB1FD5}"/>
              </a:ext>
            </a:extLst>
          </p:cNvPr>
          <p:cNvSpPr txBox="1"/>
          <p:nvPr/>
        </p:nvSpPr>
        <p:spPr>
          <a:xfrm>
            <a:off x="6201492" y="5857768"/>
            <a:ext cx="808345" cy="369332"/>
          </a:xfrm>
          <a:prstGeom prst="rect">
            <a:avLst/>
          </a:prstGeom>
          <a:noFill/>
        </p:spPr>
        <p:txBody>
          <a:bodyPr wrap="square" rtlCol="0">
            <a:spAutoFit/>
          </a:bodyPr>
          <a:lstStyle/>
          <a:p>
            <a:pPr algn="ctr"/>
            <a:r>
              <a:rPr lang="en-GB" dirty="0">
                <a:solidFill>
                  <a:schemeClr val="bg1">
                    <a:lumMod val="50000"/>
                  </a:schemeClr>
                </a:solidFill>
                <a:latin typeface="Source Sans Pro" panose="020B0503030403020204" pitchFamily="34" charset="0"/>
                <a:ea typeface="Source Sans Pro" panose="020B0503030403020204" pitchFamily="34" charset="0"/>
              </a:rPr>
              <a:t>Chat</a:t>
            </a:r>
          </a:p>
        </p:txBody>
      </p:sp>
    </p:spTree>
    <p:extLst>
      <p:ext uri="{BB962C8B-B14F-4D97-AF65-F5344CB8AC3E}">
        <p14:creationId xmlns:p14="http://schemas.microsoft.com/office/powerpoint/2010/main" val="1208180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F86E02-CDF5-40CD-B2BB-9A872B0B0A36}"/>
              </a:ext>
            </a:extLst>
          </p:cNvPr>
          <p:cNvSpPr>
            <a:spLocks noGrp="1"/>
          </p:cNvSpPr>
          <p:nvPr>
            <p:ph type="body" sz="half" idx="2"/>
          </p:nvPr>
        </p:nvSpPr>
        <p:spPr>
          <a:xfrm>
            <a:off x="560388" y="1892300"/>
            <a:ext cx="6276347" cy="4083198"/>
          </a:xfrm>
        </p:spPr>
        <p:txBody>
          <a:bodyPr>
            <a:normAutofit lnSpcReduction="10000"/>
          </a:bodyPr>
          <a:lstStyle/>
          <a:p>
            <a:r>
              <a:rPr lang="en-GB" sz="2400" dirty="0"/>
              <a:t>Teams imposes a Teams/Channel = Library/Folder information architecture.</a:t>
            </a:r>
          </a:p>
          <a:p>
            <a:r>
              <a:rPr lang="en-GB" sz="2400" dirty="0"/>
              <a:t>It gives you a ‘General’ channel/folder which cannot be removed.</a:t>
            </a:r>
          </a:p>
          <a:p>
            <a:r>
              <a:rPr lang="en-GB" sz="2400" dirty="0"/>
              <a:t>This represents a change from ‘the folder is dead, long live metadata!’</a:t>
            </a:r>
          </a:p>
          <a:p>
            <a:r>
              <a:rPr lang="en-GB" sz="2400" dirty="0"/>
              <a:t>However you can still add content types, custom columns etc to Teams folders through SharePoint.</a:t>
            </a:r>
          </a:p>
          <a:p>
            <a:r>
              <a:rPr lang="en-GB" sz="2400" dirty="0"/>
              <a:t>Consider creating templates as part of provisioning process.</a:t>
            </a:r>
          </a:p>
        </p:txBody>
      </p:sp>
      <p:sp>
        <p:nvSpPr>
          <p:cNvPr id="3" name="Text Placeholder 2">
            <a:extLst>
              <a:ext uri="{FF2B5EF4-FFF2-40B4-BE49-F238E27FC236}">
                <a16:creationId xmlns:a16="http://schemas.microsoft.com/office/drawing/2014/main" id="{19F68A31-D9B7-4372-93A2-0330DE933918}"/>
              </a:ext>
            </a:extLst>
          </p:cNvPr>
          <p:cNvSpPr>
            <a:spLocks noGrp="1"/>
          </p:cNvSpPr>
          <p:nvPr>
            <p:ph type="body" sz="half" idx="10"/>
          </p:nvPr>
        </p:nvSpPr>
        <p:spPr/>
        <p:txBody>
          <a:bodyPr/>
          <a:lstStyle/>
          <a:p>
            <a:r>
              <a:rPr lang="en-GB" dirty="0"/>
              <a:t>Teams Information Architecture</a:t>
            </a:r>
          </a:p>
        </p:txBody>
      </p:sp>
      <p:sp>
        <p:nvSpPr>
          <p:cNvPr id="4" name="Slide Number Placeholder 3">
            <a:extLst>
              <a:ext uri="{FF2B5EF4-FFF2-40B4-BE49-F238E27FC236}">
                <a16:creationId xmlns:a16="http://schemas.microsoft.com/office/drawing/2014/main" id="{04281278-C18A-45F9-A119-F0AE701DFF86}"/>
              </a:ext>
            </a:extLst>
          </p:cNvPr>
          <p:cNvSpPr>
            <a:spLocks noGrp="1"/>
          </p:cNvSpPr>
          <p:nvPr>
            <p:ph type="sldNum" sz="quarter" idx="11"/>
          </p:nvPr>
        </p:nvSpPr>
        <p:spPr/>
        <p:txBody>
          <a:bodyPr/>
          <a:lstStyle/>
          <a:p>
            <a:fld id="{E0AA53EB-DC4B-4995-9066-E3AD3B788D6E}" type="slidenum">
              <a:rPr lang="en-GB" smtClean="0"/>
              <a:pPr/>
              <a:t>15</a:t>
            </a:fld>
            <a:endParaRPr lang="en-GB"/>
          </a:p>
        </p:txBody>
      </p:sp>
      <p:pic>
        <p:nvPicPr>
          <p:cNvPr id="6" name="Graphic 5" descr="Blueprint with solid fill">
            <a:extLst>
              <a:ext uri="{FF2B5EF4-FFF2-40B4-BE49-F238E27FC236}">
                <a16:creationId xmlns:a16="http://schemas.microsoft.com/office/drawing/2014/main" id="{676B0CBE-2D9C-43DF-8F57-02FC13F6071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11879" y="2357770"/>
            <a:ext cx="2142460" cy="2142460"/>
          </a:xfrm>
          <a:prstGeom prst="rect">
            <a:avLst/>
          </a:prstGeom>
        </p:spPr>
      </p:pic>
    </p:spTree>
    <p:extLst>
      <p:ext uri="{BB962C8B-B14F-4D97-AF65-F5344CB8AC3E}">
        <p14:creationId xmlns:p14="http://schemas.microsoft.com/office/powerpoint/2010/main" val="3118895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D4BF01-2AF3-451C-A47C-16C29CF2C4E2}"/>
              </a:ext>
            </a:extLst>
          </p:cNvPr>
          <p:cNvSpPr>
            <a:spLocks noGrp="1"/>
          </p:cNvSpPr>
          <p:nvPr>
            <p:ph type="body" sz="half" idx="2"/>
          </p:nvPr>
        </p:nvSpPr>
        <p:spPr>
          <a:xfrm>
            <a:off x="560388" y="1892300"/>
            <a:ext cx="6999361" cy="3811588"/>
          </a:xfrm>
        </p:spPr>
        <p:txBody>
          <a:bodyPr>
            <a:normAutofit/>
          </a:bodyPr>
          <a:lstStyle/>
          <a:p>
            <a:r>
              <a:rPr lang="en-GB" sz="2400" dirty="0"/>
              <a:t>Note that there is nothing to stop two Teams having the same name.</a:t>
            </a:r>
          </a:p>
          <a:p>
            <a:r>
              <a:rPr lang="en-GB" sz="2400" dirty="0"/>
              <a:t>This may lead to confusion and impact findability.</a:t>
            </a:r>
          </a:p>
          <a:p>
            <a:r>
              <a:rPr lang="en-GB" sz="2400" dirty="0"/>
              <a:t>Having a Teams naming convention is an important element of your information architecture and should be considered as part of your provisioning process.</a:t>
            </a:r>
          </a:p>
          <a:p>
            <a:r>
              <a:rPr lang="en-GB" sz="2400" dirty="0"/>
              <a:t>Can be enforced through a ‘Group Naming Policy’ in Azure AD although prefixes/suffixes used are derived from the profile of the user who creates the group which may not be appropriate.</a:t>
            </a:r>
          </a:p>
        </p:txBody>
      </p:sp>
      <p:sp>
        <p:nvSpPr>
          <p:cNvPr id="3" name="Text Placeholder 2">
            <a:extLst>
              <a:ext uri="{FF2B5EF4-FFF2-40B4-BE49-F238E27FC236}">
                <a16:creationId xmlns:a16="http://schemas.microsoft.com/office/drawing/2014/main" id="{EA6EE0D8-7098-493A-8118-C425E9FC735C}"/>
              </a:ext>
            </a:extLst>
          </p:cNvPr>
          <p:cNvSpPr>
            <a:spLocks noGrp="1"/>
          </p:cNvSpPr>
          <p:nvPr>
            <p:ph type="body" sz="half" idx="10"/>
          </p:nvPr>
        </p:nvSpPr>
        <p:spPr/>
        <p:txBody>
          <a:bodyPr/>
          <a:lstStyle/>
          <a:p>
            <a:r>
              <a:rPr lang="en-GB" dirty="0"/>
              <a:t>Naming a Team</a:t>
            </a:r>
          </a:p>
        </p:txBody>
      </p:sp>
      <p:sp>
        <p:nvSpPr>
          <p:cNvPr id="4" name="Slide Number Placeholder 3">
            <a:extLst>
              <a:ext uri="{FF2B5EF4-FFF2-40B4-BE49-F238E27FC236}">
                <a16:creationId xmlns:a16="http://schemas.microsoft.com/office/drawing/2014/main" id="{52F441AA-8637-41E0-A325-B68DB882C040}"/>
              </a:ext>
            </a:extLst>
          </p:cNvPr>
          <p:cNvSpPr>
            <a:spLocks noGrp="1"/>
          </p:cNvSpPr>
          <p:nvPr>
            <p:ph type="sldNum" sz="quarter" idx="11"/>
          </p:nvPr>
        </p:nvSpPr>
        <p:spPr/>
        <p:txBody>
          <a:bodyPr/>
          <a:lstStyle/>
          <a:p>
            <a:fld id="{E0AA53EB-DC4B-4995-9066-E3AD3B788D6E}" type="slidenum">
              <a:rPr lang="en-GB" smtClean="0"/>
              <a:pPr/>
              <a:t>16</a:t>
            </a:fld>
            <a:endParaRPr lang="en-GB"/>
          </a:p>
        </p:txBody>
      </p:sp>
      <p:pic>
        <p:nvPicPr>
          <p:cNvPr id="6" name="Graphic 5" descr="Label with solid fill">
            <a:extLst>
              <a:ext uri="{FF2B5EF4-FFF2-40B4-BE49-F238E27FC236}">
                <a16:creationId xmlns:a16="http://schemas.microsoft.com/office/drawing/2014/main" id="{4B20BF3F-6D7B-4DD8-A816-AE1146BA50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24972" y="2492227"/>
            <a:ext cx="2500203" cy="2500203"/>
          </a:xfrm>
          <a:prstGeom prst="rect">
            <a:avLst/>
          </a:prstGeom>
        </p:spPr>
      </p:pic>
    </p:spTree>
    <p:extLst>
      <p:ext uri="{BB962C8B-B14F-4D97-AF65-F5344CB8AC3E}">
        <p14:creationId xmlns:p14="http://schemas.microsoft.com/office/powerpoint/2010/main" val="717795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F78BD8-9E22-4FD6-8DB3-E2BF1D8BF127}"/>
              </a:ext>
            </a:extLst>
          </p:cNvPr>
          <p:cNvSpPr>
            <a:spLocks noGrp="1"/>
          </p:cNvSpPr>
          <p:nvPr>
            <p:ph type="body" sz="half" idx="2"/>
          </p:nvPr>
        </p:nvSpPr>
        <p:spPr>
          <a:xfrm>
            <a:off x="560388" y="1892300"/>
            <a:ext cx="6074328" cy="3811588"/>
          </a:xfrm>
        </p:spPr>
        <p:txBody>
          <a:bodyPr>
            <a:normAutofit lnSpcReduction="10000"/>
          </a:bodyPr>
          <a:lstStyle/>
          <a:p>
            <a:r>
              <a:rPr lang="en-GB" sz="2400" dirty="0"/>
              <a:t>Are your Teams going to be Public or Private by default?</a:t>
            </a:r>
          </a:p>
          <a:p>
            <a:pPr algn="l"/>
            <a:r>
              <a:rPr lang="en-GB" sz="2400" b="1" i="0" dirty="0">
                <a:effectLst/>
                <a:ea typeface="Source Sans Pro" panose="020B0503030403020204" pitchFamily="34" charset="0"/>
              </a:rPr>
              <a:t>Public teams</a:t>
            </a:r>
            <a:r>
              <a:rPr lang="en-GB" sz="2400" b="0" i="0" dirty="0">
                <a:effectLst/>
                <a:ea typeface="Source Sans Pro" panose="020B0503030403020204" pitchFamily="34" charset="0"/>
              </a:rPr>
              <a:t> are visible to everyone, and can be joined without approval of the team owner.</a:t>
            </a:r>
          </a:p>
          <a:p>
            <a:pPr algn="l"/>
            <a:r>
              <a:rPr lang="en-GB" sz="2400" b="1" i="0" dirty="0">
                <a:effectLst/>
                <a:ea typeface="Source Sans Pro" panose="020B0503030403020204" pitchFamily="34" charset="0"/>
              </a:rPr>
              <a:t>Private teams</a:t>
            </a:r>
            <a:r>
              <a:rPr lang="en-GB" sz="2400" b="0" i="0" dirty="0">
                <a:effectLst/>
                <a:ea typeface="Source Sans Pro" panose="020B0503030403020204" pitchFamily="34" charset="0"/>
              </a:rPr>
              <a:t> can only be joined if the team owner adds you. You can set private teams up so that people can find and request to </a:t>
            </a:r>
            <a:r>
              <a:rPr lang="en-GB" sz="2400" dirty="0">
                <a:ea typeface="Source Sans Pro" panose="020B0503030403020204" pitchFamily="34" charset="0"/>
              </a:rPr>
              <a:t>be added as a member or you can turn this off so people can only find a team if it is shared with them.</a:t>
            </a:r>
            <a:endParaRPr lang="en-GB" sz="2400" dirty="0"/>
          </a:p>
          <a:p>
            <a:endParaRPr lang="en-GB" dirty="0"/>
          </a:p>
        </p:txBody>
      </p:sp>
      <p:sp>
        <p:nvSpPr>
          <p:cNvPr id="3" name="Text Placeholder 2">
            <a:extLst>
              <a:ext uri="{FF2B5EF4-FFF2-40B4-BE49-F238E27FC236}">
                <a16:creationId xmlns:a16="http://schemas.microsoft.com/office/drawing/2014/main" id="{90B96EB6-9939-456C-A360-BCD7FB83D949}"/>
              </a:ext>
            </a:extLst>
          </p:cNvPr>
          <p:cNvSpPr>
            <a:spLocks noGrp="1"/>
          </p:cNvSpPr>
          <p:nvPr>
            <p:ph type="body" sz="half" idx="10"/>
          </p:nvPr>
        </p:nvSpPr>
        <p:spPr/>
        <p:txBody>
          <a:bodyPr/>
          <a:lstStyle/>
          <a:p>
            <a:r>
              <a:rPr lang="en-GB" dirty="0"/>
              <a:t>Public or Private?</a:t>
            </a:r>
          </a:p>
        </p:txBody>
      </p:sp>
      <p:sp>
        <p:nvSpPr>
          <p:cNvPr id="4" name="Slide Number Placeholder 3">
            <a:extLst>
              <a:ext uri="{FF2B5EF4-FFF2-40B4-BE49-F238E27FC236}">
                <a16:creationId xmlns:a16="http://schemas.microsoft.com/office/drawing/2014/main" id="{627AEECD-8FD3-487C-84EC-775D0390D98B}"/>
              </a:ext>
            </a:extLst>
          </p:cNvPr>
          <p:cNvSpPr>
            <a:spLocks noGrp="1"/>
          </p:cNvSpPr>
          <p:nvPr>
            <p:ph type="sldNum" sz="quarter" idx="11"/>
          </p:nvPr>
        </p:nvSpPr>
        <p:spPr/>
        <p:txBody>
          <a:bodyPr/>
          <a:lstStyle/>
          <a:p>
            <a:fld id="{E0AA53EB-DC4B-4995-9066-E3AD3B788D6E}" type="slidenum">
              <a:rPr lang="en-GB" smtClean="0"/>
              <a:pPr/>
              <a:t>17</a:t>
            </a:fld>
            <a:endParaRPr lang="en-GB"/>
          </a:p>
        </p:txBody>
      </p:sp>
      <p:pic>
        <p:nvPicPr>
          <p:cNvPr id="6" name="Graphic 5" descr="Unlock with solid fill">
            <a:extLst>
              <a:ext uri="{FF2B5EF4-FFF2-40B4-BE49-F238E27FC236}">
                <a16:creationId xmlns:a16="http://schemas.microsoft.com/office/drawing/2014/main" id="{FAAB9975-EEEC-40B3-AD52-956F68A7810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70605" y="1628554"/>
            <a:ext cx="1802219" cy="1802219"/>
          </a:xfrm>
          <a:prstGeom prst="rect">
            <a:avLst/>
          </a:prstGeom>
        </p:spPr>
      </p:pic>
      <p:pic>
        <p:nvPicPr>
          <p:cNvPr id="8" name="Graphic 7" descr="Lock with solid fill">
            <a:extLst>
              <a:ext uri="{FF2B5EF4-FFF2-40B4-BE49-F238E27FC236}">
                <a16:creationId xmlns:a16="http://schemas.microsoft.com/office/drawing/2014/main" id="{A0D24264-F3C4-42DB-95AA-4B9B1FD9C77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70605" y="3535324"/>
            <a:ext cx="1802219" cy="1802219"/>
          </a:xfrm>
          <a:prstGeom prst="rect">
            <a:avLst/>
          </a:prstGeom>
        </p:spPr>
      </p:pic>
    </p:spTree>
    <p:extLst>
      <p:ext uri="{BB962C8B-B14F-4D97-AF65-F5344CB8AC3E}">
        <p14:creationId xmlns:p14="http://schemas.microsoft.com/office/powerpoint/2010/main" val="1965824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07E9D6-2CD6-4AEE-A0C1-4A08F17DB20A}"/>
              </a:ext>
            </a:extLst>
          </p:cNvPr>
          <p:cNvSpPr>
            <a:spLocks noGrp="1"/>
          </p:cNvSpPr>
          <p:nvPr>
            <p:ph type="body" sz="half" idx="10"/>
          </p:nvPr>
        </p:nvSpPr>
        <p:spPr/>
        <p:txBody>
          <a:bodyPr/>
          <a:lstStyle/>
          <a:p>
            <a:r>
              <a:rPr lang="en-GB" dirty="0"/>
              <a:t>SharePoint permissions</a:t>
            </a:r>
          </a:p>
        </p:txBody>
      </p:sp>
      <p:sp>
        <p:nvSpPr>
          <p:cNvPr id="4" name="Slide Number Placeholder 3">
            <a:extLst>
              <a:ext uri="{FF2B5EF4-FFF2-40B4-BE49-F238E27FC236}">
                <a16:creationId xmlns:a16="http://schemas.microsoft.com/office/drawing/2014/main" id="{85D85E52-F5A0-4E42-9A30-E2B8D2800C6D}"/>
              </a:ext>
            </a:extLst>
          </p:cNvPr>
          <p:cNvSpPr>
            <a:spLocks noGrp="1"/>
          </p:cNvSpPr>
          <p:nvPr>
            <p:ph type="sldNum" sz="quarter" idx="11"/>
          </p:nvPr>
        </p:nvSpPr>
        <p:spPr/>
        <p:txBody>
          <a:bodyPr/>
          <a:lstStyle/>
          <a:p>
            <a:fld id="{E0AA53EB-DC4B-4995-9066-E3AD3B788D6E}" type="slidenum">
              <a:rPr lang="en-GB" smtClean="0"/>
              <a:pPr/>
              <a:t>18</a:t>
            </a:fld>
            <a:endParaRPr lang="en-GB"/>
          </a:p>
        </p:txBody>
      </p:sp>
      <p:pic>
        <p:nvPicPr>
          <p:cNvPr id="5" name="Picture 2" descr="See the source image">
            <a:extLst>
              <a:ext uri="{FF2B5EF4-FFF2-40B4-BE49-F238E27FC236}">
                <a16:creationId xmlns:a16="http://schemas.microsoft.com/office/drawing/2014/main" id="{A64327C9-692C-4B74-B9B1-7ED72A62F2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7085" y="2694620"/>
            <a:ext cx="1013856" cy="99024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C9391DB-8FEB-47FC-912C-F45E50BC2AF1}"/>
              </a:ext>
            </a:extLst>
          </p:cNvPr>
          <p:cNvSpPr txBox="1"/>
          <p:nvPr/>
        </p:nvSpPr>
        <p:spPr>
          <a:xfrm>
            <a:off x="7193889" y="2356810"/>
            <a:ext cx="2276477" cy="523220"/>
          </a:xfrm>
          <a:prstGeom prst="rect">
            <a:avLst/>
          </a:prstGeom>
          <a:noFill/>
          <a:ln>
            <a:solidFill>
              <a:schemeClr val="accent1"/>
            </a:solidFill>
          </a:ln>
        </p:spPr>
        <p:txBody>
          <a:bodyPr wrap="square" rtlCol="0">
            <a:spAutoFit/>
          </a:bodyPr>
          <a:lstStyle/>
          <a:p>
            <a:pPr algn="ctr"/>
            <a:r>
              <a:rPr lang="en-GB" sz="2800" dirty="0">
                <a:solidFill>
                  <a:schemeClr val="bg1">
                    <a:lumMod val="50000"/>
                  </a:schemeClr>
                </a:solidFill>
                <a:latin typeface="Source Sans Pro" panose="020B0503030403020204" pitchFamily="34" charset="0"/>
                <a:ea typeface="Source Sans Pro" panose="020B0503030403020204" pitchFamily="34" charset="0"/>
              </a:rPr>
              <a:t>Site Owners</a:t>
            </a:r>
            <a:endParaRPr lang="en-GB" dirty="0">
              <a:solidFill>
                <a:schemeClr val="bg1">
                  <a:lumMod val="50000"/>
                </a:schemeClr>
              </a:solidFill>
              <a:latin typeface="Source Sans Pro" panose="020B0503030403020204" pitchFamily="34" charset="0"/>
              <a:ea typeface="Source Sans Pro" panose="020B0503030403020204" pitchFamily="34" charset="0"/>
            </a:endParaRPr>
          </a:p>
        </p:txBody>
      </p:sp>
      <p:sp>
        <p:nvSpPr>
          <p:cNvPr id="7" name="TextBox 6">
            <a:extLst>
              <a:ext uri="{FF2B5EF4-FFF2-40B4-BE49-F238E27FC236}">
                <a16:creationId xmlns:a16="http://schemas.microsoft.com/office/drawing/2014/main" id="{D769E2D1-298C-4723-8524-165CBC4724D8}"/>
              </a:ext>
            </a:extLst>
          </p:cNvPr>
          <p:cNvSpPr txBox="1"/>
          <p:nvPr/>
        </p:nvSpPr>
        <p:spPr>
          <a:xfrm>
            <a:off x="7193888" y="3020838"/>
            <a:ext cx="2276477" cy="523220"/>
          </a:xfrm>
          <a:prstGeom prst="rect">
            <a:avLst/>
          </a:prstGeom>
          <a:noFill/>
          <a:ln>
            <a:solidFill>
              <a:schemeClr val="accent1"/>
            </a:solidFill>
          </a:ln>
        </p:spPr>
        <p:txBody>
          <a:bodyPr wrap="square" rtlCol="0">
            <a:spAutoFit/>
          </a:bodyPr>
          <a:lstStyle/>
          <a:p>
            <a:pPr algn="ctr"/>
            <a:r>
              <a:rPr lang="en-GB" sz="2800" dirty="0">
                <a:solidFill>
                  <a:schemeClr val="bg1">
                    <a:lumMod val="50000"/>
                  </a:schemeClr>
                </a:solidFill>
                <a:latin typeface="Source Sans Pro" panose="020B0503030403020204" pitchFamily="34" charset="0"/>
                <a:ea typeface="Source Sans Pro" panose="020B0503030403020204" pitchFamily="34" charset="0"/>
              </a:rPr>
              <a:t>Site Members</a:t>
            </a:r>
            <a:endParaRPr lang="en-GB" dirty="0">
              <a:solidFill>
                <a:schemeClr val="bg1">
                  <a:lumMod val="50000"/>
                </a:schemeClr>
              </a:solidFill>
              <a:latin typeface="Source Sans Pro" panose="020B0503030403020204" pitchFamily="34" charset="0"/>
              <a:ea typeface="Source Sans Pro" panose="020B0503030403020204" pitchFamily="34" charset="0"/>
            </a:endParaRPr>
          </a:p>
        </p:txBody>
      </p:sp>
      <p:sp>
        <p:nvSpPr>
          <p:cNvPr id="8" name="TextBox 7">
            <a:extLst>
              <a:ext uri="{FF2B5EF4-FFF2-40B4-BE49-F238E27FC236}">
                <a16:creationId xmlns:a16="http://schemas.microsoft.com/office/drawing/2014/main" id="{242F6E2A-8C9E-4208-8C8E-E0F0CA99DF51}"/>
              </a:ext>
            </a:extLst>
          </p:cNvPr>
          <p:cNvSpPr txBox="1"/>
          <p:nvPr/>
        </p:nvSpPr>
        <p:spPr>
          <a:xfrm>
            <a:off x="7193888" y="3684866"/>
            <a:ext cx="2276477" cy="523220"/>
          </a:xfrm>
          <a:prstGeom prst="rect">
            <a:avLst/>
          </a:prstGeom>
          <a:noFill/>
          <a:ln>
            <a:solidFill>
              <a:schemeClr val="accent1"/>
            </a:solidFill>
          </a:ln>
        </p:spPr>
        <p:txBody>
          <a:bodyPr wrap="square" rtlCol="0">
            <a:spAutoFit/>
          </a:bodyPr>
          <a:lstStyle/>
          <a:p>
            <a:pPr algn="ctr"/>
            <a:r>
              <a:rPr lang="en-GB" sz="2800" dirty="0">
                <a:solidFill>
                  <a:schemeClr val="bg1">
                    <a:lumMod val="50000"/>
                  </a:schemeClr>
                </a:solidFill>
                <a:latin typeface="Source Sans Pro" panose="020B0503030403020204" pitchFamily="34" charset="0"/>
                <a:ea typeface="Source Sans Pro" panose="020B0503030403020204" pitchFamily="34" charset="0"/>
              </a:rPr>
              <a:t>Site Visitors</a:t>
            </a:r>
            <a:endParaRPr lang="en-GB" dirty="0">
              <a:solidFill>
                <a:schemeClr val="bg1">
                  <a:lumMod val="50000"/>
                </a:schemeClr>
              </a:solidFill>
              <a:latin typeface="Source Sans Pro" panose="020B0503030403020204" pitchFamily="34" charset="0"/>
              <a:ea typeface="Source Sans Pro" panose="020B0503030403020204" pitchFamily="34" charset="0"/>
            </a:endParaRPr>
          </a:p>
        </p:txBody>
      </p:sp>
      <p:sp>
        <p:nvSpPr>
          <p:cNvPr id="9" name="TextBox 8">
            <a:extLst>
              <a:ext uri="{FF2B5EF4-FFF2-40B4-BE49-F238E27FC236}">
                <a16:creationId xmlns:a16="http://schemas.microsoft.com/office/drawing/2014/main" id="{BFBEDA53-9F15-4725-9B0A-F90C2AAFD847}"/>
              </a:ext>
            </a:extLst>
          </p:cNvPr>
          <p:cNvSpPr txBox="1"/>
          <p:nvPr/>
        </p:nvSpPr>
        <p:spPr>
          <a:xfrm>
            <a:off x="9993312" y="2419320"/>
            <a:ext cx="1638300" cy="400110"/>
          </a:xfrm>
          <a:prstGeom prst="rect">
            <a:avLst/>
          </a:prstGeom>
          <a:noFill/>
        </p:spPr>
        <p:txBody>
          <a:bodyPr wrap="square" rtlCol="0">
            <a:spAutoFit/>
          </a:bodyPr>
          <a:lstStyle/>
          <a:p>
            <a:r>
              <a:rPr lang="en-GB" sz="2000" dirty="0">
                <a:solidFill>
                  <a:schemeClr val="bg1">
                    <a:lumMod val="50000"/>
                  </a:schemeClr>
                </a:solidFill>
                <a:latin typeface="Source Sans Pro" panose="020B0503030403020204" pitchFamily="34" charset="0"/>
                <a:ea typeface="Source Sans Pro" panose="020B0503030403020204" pitchFamily="34" charset="0"/>
              </a:rPr>
              <a:t>Full control</a:t>
            </a:r>
          </a:p>
        </p:txBody>
      </p:sp>
      <p:sp>
        <p:nvSpPr>
          <p:cNvPr id="10" name="TextBox 9">
            <a:extLst>
              <a:ext uri="{FF2B5EF4-FFF2-40B4-BE49-F238E27FC236}">
                <a16:creationId xmlns:a16="http://schemas.microsoft.com/office/drawing/2014/main" id="{0E104C84-3FE2-4860-BF49-380C744530D1}"/>
              </a:ext>
            </a:extLst>
          </p:cNvPr>
          <p:cNvSpPr txBox="1"/>
          <p:nvPr/>
        </p:nvSpPr>
        <p:spPr>
          <a:xfrm>
            <a:off x="9993312" y="3082393"/>
            <a:ext cx="1638300" cy="400110"/>
          </a:xfrm>
          <a:prstGeom prst="rect">
            <a:avLst/>
          </a:prstGeom>
          <a:noFill/>
        </p:spPr>
        <p:txBody>
          <a:bodyPr wrap="square" rtlCol="0">
            <a:spAutoFit/>
          </a:bodyPr>
          <a:lstStyle/>
          <a:p>
            <a:r>
              <a:rPr lang="en-GB" sz="2000" dirty="0">
                <a:solidFill>
                  <a:schemeClr val="bg1">
                    <a:lumMod val="50000"/>
                  </a:schemeClr>
                </a:solidFill>
                <a:latin typeface="Source Sans Pro" panose="020B0503030403020204" pitchFamily="34" charset="0"/>
                <a:ea typeface="Source Sans Pro" panose="020B0503030403020204" pitchFamily="34" charset="0"/>
              </a:rPr>
              <a:t>Edit</a:t>
            </a:r>
          </a:p>
        </p:txBody>
      </p:sp>
      <p:sp>
        <p:nvSpPr>
          <p:cNvPr id="11" name="TextBox 10">
            <a:extLst>
              <a:ext uri="{FF2B5EF4-FFF2-40B4-BE49-F238E27FC236}">
                <a16:creationId xmlns:a16="http://schemas.microsoft.com/office/drawing/2014/main" id="{F6266F98-5E61-4E4E-BD75-10BDCA34FBD4}"/>
              </a:ext>
            </a:extLst>
          </p:cNvPr>
          <p:cNvSpPr txBox="1"/>
          <p:nvPr/>
        </p:nvSpPr>
        <p:spPr>
          <a:xfrm>
            <a:off x="9993312" y="3744113"/>
            <a:ext cx="1638300" cy="400110"/>
          </a:xfrm>
          <a:prstGeom prst="rect">
            <a:avLst/>
          </a:prstGeom>
          <a:noFill/>
        </p:spPr>
        <p:txBody>
          <a:bodyPr wrap="square" rtlCol="0">
            <a:spAutoFit/>
          </a:bodyPr>
          <a:lstStyle/>
          <a:p>
            <a:r>
              <a:rPr lang="en-GB" sz="2000" dirty="0">
                <a:solidFill>
                  <a:schemeClr val="bg1">
                    <a:lumMod val="50000"/>
                  </a:schemeClr>
                </a:solidFill>
                <a:latin typeface="Source Sans Pro" panose="020B0503030403020204" pitchFamily="34" charset="0"/>
                <a:ea typeface="Source Sans Pro" panose="020B0503030403020204" pitchFamily="34" charset="0"/>
              </a:rPr>
              <a:t>View</a:t>
            </a:r>
          </a:p>
        </p:txBody>
      </p:sp>
      <p:sp>
        <p:nvSpPr>
          <p:cNvPr id="22" name="Text Placeholder 1">
            <a:extLst>
              <a:ext uri="{FF2B5EF4-FFF2-40B4-BE49-F238E27FC236}">
                <a16:creationId xmlns:a16="http://schemas.microsoft.com/office/drawing/2014/main" id="{E185908C-AEE9-471B-8DBA-4EBB69FEC315}"/>
              </a:ext>
            </a:extLst>
          </p:cNvPr>
          <p:cNvSpPr>
            <a:spLocks noGrp="1"/>
          </p:cNvSpPr>
          <p:nvPr>
            <p:ph type="body" sz="half" idx="2"/>
          </p:nvPr>
        </p:nvSpPr>
        <p:spPr>
          <a:xfrm>
            <a:off x="560387" y="1892300"/>
            <a:ext cx="4573749" cy="4327408"/>
          </a:xfrm>
        </p:spPr>
        <p:txBody>
          <a:bodyPr>
            <a:normAutofit/>
          </a:bodyPr>
          <a:lstStyle/>
          <a:p>
            <a:r>
              <a:rPr lang="en-GB" sz="2400" dirty="0"/>
              <a:t>Anyone can find a Public Team.</a:t>
            </a:r>
          </a:p>
          <a:p>
            <a:r>
              <a:rPr lang="en-GB" sz="2400" dirty="0"/>
              <a:t>Anyone can join a Public Team.</a:t>
            </a:r>
          </a:p>
          <a:p>
            <a:r>
              <a:rPr lang="en-GB" sz="2400" dirty="0"/>
              <a:t>Anyone can search content of a Public Team.</a:t>
            </a:r>
          </a:p>
          <a:p>
            <a:r>
              <a:rPr lang="en-GB" sz="2400" dirty="0"/>
              <a:t>Which is all good for transparency but </a:t>
            </a:r>
            <a:r>
              <a:rPr lang="en-GB" sz="2400" u="sng" dirty="0"/>
              <a:t>all</a:t>
            </a:r>
            <a:r>
              <a:rPr lang="en-GB" sz="2400" dirty="0"/>
              <a:t> users on your tenant become </a:t>
            </a:r>
            <a:r>
              <a:rPr lang="en-GB" sz="2400" u="sng" dirty="0"/>
              <a:t>Site Members </a:t>
            </a:r>
            <a:r>
              <a:rPr lang="en-GB" sz="2400" dirty="0"/>
              <a:t>of the Teams SharePoint site.</a:t>
            </a:r>
          </a:p>
          <a:p>
            <a:r>
              <a:rPr lang="en-GB" sz="2400" dirty="0"/>
              <a:t>Anyone can edit or delete files in SharePoint without actually joining the Team!</a:t>
            </a:r>
          </a:p>
        </p:txBody>
      </p:sp>
      <p:cxnSp>
        <p:nvCxnSpPr>
          <p:cNvPr id="24" name="Straight Arrow Connector 23">
            <a:extLst>
              <a:ext uri="{FF2B5EF4-FFF2-40B4-BE49-F238E27FC236}">
                <a16:creationId xmlns:a16="http://schemas.microsoft.com/office/drawing/2014/main" id="{C14AA0DF-4ECD-4763-823B-49DBAC90341B}"/>
              </a:ext>
            </a:extLst>
          </p:cNvPr>
          <p:cNvCxnSpPr>
            <a:stCxn id="9" idx="1"/>
            <a:endCxn id="6" idx="3"/>
          </p:cNvCxnSpPr>
          <p:nvPr/>
        </p:nvCxnSpPr>
        <p:spPr>
          <a:xfrm flipH="1" flipV="1">
            <a:off x="9470366" y="2618420"/>
            <a:ext cx="522946" cy="9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0F70FA5-3378-484F-BE29-42EF0BE5C6C1}"/>
              </a:ext>
            </a:extLst>
          </p:cNvPr>
          <p:cNvCxnSpPr>
            <a:cxnSpLocks/>
            <a:stCxn id="10" idx="1"/>
            <a:endCxn id="7" idx="3"/>
          </p:cNvCxnSpPr>
          <p:nvPr/>
        </p:nvCxnSpPr>
        <p:spPr>
          <a:xfrm flipH="1">
            <a:off x="9470365" y="3282448"/>
            <a:ext cx="5229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6260085-F432-4980-B3F3-EC4C485184C2}"/>
              </a:ext>
            </a:extLst>
          </p:cNvPr>
          <p:cNvCxnSpPr>
            <a:cxnSpLocks/>
            <a:stCxn id="11" idx="1"/>
            <a:endCxn id="8" idx="3"/>
          </p:cNvCxnSpPr>
          <p:nvPr/>
        </p:nvCxnSpPr>
        <p:spPr>
          <a:xfrm flipH="1">
            <a:off x="9470365" y="3944168"/>
            <a:ext cx="522947" cy="23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120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07E9D6-2CD6-4AEE-A0C1-4A08F17DB20A}"/>
              </a:ext>
            </a:extLst>
          </p:cNvPr>
          <p:cNvSpPr>
            <a:spLocks noGrp="1"/>
          </p:cNvSpPr>
          <p:nvPr>
            <p:ph type="body" sz="half" idx="10"/>
          </p:nvPr>
        </p:nvSpPr>
        <p:spPr/>
        <p:txBody>
          <a:bodyPr/>
          <a:lstStyle/>
          <a:p>
            <a:r>
              <a:rPr lang="en-GB" dirty="0"/>
              <a:t>Public or Private?</a:t>
            </a:r>
          </a:p>
        </p:txBody>
      </p:sp>
      <p:sp>
        <p:nvSpPr>
          <p:cNvPr id="4" name="Slide Number Placeholder 3">
            <a:extLst>
              <a:ext uri="{FF2B5EF4-FFF2-40B4-BE49-F238E27FC236}">
                <a16:creationId xmlns:a16="http://schemas.microsoft.com/office/drawing/2014/main" id="{85D85E52-F5A0-4E42-9A30-E2B8D2800C6D}"/>
              </a:ext>
            </a:extLst>
          </p:cNvPr>
          <p:cNvSpPr>
            <a:spLocks noGrp="1"/>
          </p:cNvSpPr>
          <p:nvPr>
            <p:ph type="sldNum" sz="quarter" idx="11"/>
          </p:nvPr>
        </p:nvSpPr>
        <p:spPr/>
        <p:txBody>
          <a:bodyPr/>
          <a:lstStyle/>
          <a:p>
            <a:fld id="{E0AA53EB-DC4B-4995-9066-E3AD3B788D6E}" type="slidenum">
              <a:rPr lang="en-GB" smtClean="0"/>
              <a:pPr/>
              <a:t>19</a:t>
            </a:fld>
            <a:endParaRPr lang="en-GB"/>
          </a:p>
        </p:txBody>
      </p:sp>
      <p:pic>
        <p:nvPicPr>
          <p:cNvPr id="12" name="Picture 2" descr="See the source image">
            <a:extLst>
              <a:ext uri="{FF2B5EF4-FFF2-40B4-BE49-F238E27FC236}">
                <a16:creationId xmlns:a16="http://schemas.microsoft.com/office/drawing/2014/main" id="{D25AFBAF-C11C-41B0-A52B-6AB43AEDD5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769" y="2137084"/>
            <a:ext cx="990245" cy="99024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144377D2-2CE8-4E69-A161-0BD8F203C41F}"/>
              </a:ext>
            </a:extLst>
          </p:cNvPr>
          <p:cNvSpPr txBox="1"/>
          <p:nvPr/>
        </p:nvSpPr>
        <p:spPr>
          <a:xfrm>
            <a:off x="676272" y="3127329"/>
            <a:ext cx="1638300" cy="381000"/>
          </a:xfrm>
          <a:prstGeom prst="rect">
            <a:avLst/>
          </a:prstGeom>
          <a:noFill/>
        </p:spPr>
        <p:txBody>
          <a:bodyPr wrap="square" rtlCol="0">
            <a:spAutoFit/>
          </a:bodyPr>
          <a:lstStyle/>
          <a:p>
            <a:r>
              <a:rPr lang="en-GB" dirty="0">
                <a:solidFill>
                  <a:schemeClr val="bg1">
                    <a:lumMod val="50000"/>
                  </a:schemeClr>
                </a:solidFill>
                <a:latin typeface="Source Sans Pro" panose="020B0503030403020204" pitchFamily="34" charset="0"/>
                <a:ea typeface="Source Sans Pro" panose="020B0503030403020204" pitchFamily="34" charset="0"/>
              </a:rPr>
              <a:t>Public Team</a:t>
            </a:r>
          </a:p>
        </p:txBody>
      </p:sp>
      <p:sp>
        <p:nvSpPr>
          <p:cNvPr id="14" name="TextBox 13">
            <a:extLst>
              <a:ext uri="{FF2B5EF4-FFF2-40B4-BE49-F238E27FC236}">
                <a16:creationId xmlns:a16="http://schemas.microsoft.com/office/drawing/2014/main" id="{D965913F-0098-4B22-9936-A078CDEA90E1}"/>
              </a:ext>
            </a:extLst>
          </p:cNvPr>
          <p:cNvSpPr txBox="1"/>
          <p:nvPr/>
        </p:nvSpPr>
        <p:spPr>
          <a:xfrm>
            <a:off x="4819648" y="1946302"/>
            <a:ext cx="2276477" cy="523220"/>
          </a:xfrm>
          <a:prstGeom prst="rect">
            <a:avLst/>
          </a:prstGeom>
          <a:noFill/>
          <a:ln>
            <a:solidFill>
              <a:schemeClr val="accent1"/>
            </a:solidFill>
          </a:ln>
        </p:spPr>
        <p:txBody>
          <a:bodyPr wrap="square" rtlCol="0">
            <a:spAutoFit/>
          </a:bodyPr>
          <a:lstStyle/>
          <a:p>
            <a:pPr algn="ctr"/>
            <a:r>
              <a:rPr lang="en-GB" sz="2800" dirty="0">
                <a:solidFill>
                  <a:schemeClr val="bg1">
                    <a:lumMod val="50000"/>
                  </a:schemeClr>
                </a:solidFill>
                <a:latin typeface="Source Sans Pro" panose="020B0503030403020204" pitchFamily="34" charset="0"/>
                <a:ea typeface="Source Sans Pro" panose="020B0503030403020204" pitchFamily="34" charset="0"/>
              </a:rPr>
              <a:t>Site Owners</a:t>
            </a:r>
            <a:endParaRPr lang="en-GB" dirty="0">
              <a:solidFill>
                <a:schemeClr val="bg1">
                  <a:lumMod val="50000"/>
                </a:schemeClr>
              </a:solidFill>
              <a:latin typeface="Source Sans Pro" panose="020B0503030403020204" pitchFamily="34" charset="0"/>
              <a:ea typeface="Source Sans Pro" panose="020B0503030403020204" pitchFamily="34" charset="0"/>
            </a:endParaRPr>
          </a:p>
        </p:txBody>
      </p:sp>
      <p:pic>
        <p:nvPicPr>
          <p:cNvPr id="15" name="Picture 2" descr="See the source image">
            <a:extLst>
              <a:ext uri="{FF2B5EF4-FFF2-40B4-BE49-F238E27FC236}">
                <a16:creationId xmlns:a16="http://schemas.microsoft.com/office/drawing/2014/main" id="{4F69166A-68E5-4706-B7A4-951393115A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5704" y="2192924"/>
            <a:ext cx="1013856" cy="99024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7E656644-815F-418A-91DA-AE4E2CD32A8D}"/>
              </a:ext>
            </a:extLst>
          </p:cNvPr>
          <p:cNvSpPr txBox="1"/>
          <p:nvPr/>
        </p:nvSpPr>
        <p:spPr>
          <a:xfrm>
            <a:off x="4819648" y="2872125"/>
            <a:ext cx="2276477" cy="523220"/>
          </a:xfrm>
          <a:prstGeom prst="rect">
            <a:avLst/>
          </a:prstGeom>
          <a:noFill/>
          <a:ln>
            <a:solidFill>
              <a:schemeClr val="accent1"/>
            </a:solidFill>
          </a:ln>
        </p:spPr>
        <p:txBody>
          <a:bodyPr wrap="square" rtlCol="0">
            <a:spAutoFit/>
          </a:bodyPr>
          <a:lstStyle/>
          <a:p>
            <a:pPr algn="ctr"/>
            <a:r>
              <a:rPr lang="en-GB" sz="2800" dirty="0">
                <a:solidFill>
                  <a:schemeClr val="bg1">
                    <a:lumMod val="50000"/>
                  </a:schemeClr>
                </a:solidFill>
                <a:latin typeface="Source Sans Pro" panose="020B0503030403020204" pitchFamily="34" charset="0"/>
                <a:ea typeface="Source Sans Pro" panose="020B0503030403020204" pitchFamily="34" charset="0"/>
              </a:rPr>
              <a:t>Site Members</a:t>
            </a:r>
            <a:endParaRPr lang="en-GB" dirty="0">
              <a:solidFill>
                <a:schemeClr val="bg1">
                  <a:lumMod val="50000"/>
                </a:schemeClr>
              </a:solidFill>
              <a:latin typeface="Source Sans Pro" panose="020B0503030403020204" pitchFamily="34" charset="0"/>
              <a:ea typeface="Source Sans Pro" panose="020B0503030403020204" pitchFamily="34" charset="0"/>
            </a:endParaRPr>
          </a:p>
        </p:txBody>
      </p:sp>
      <p:sp>
        <p:nvSpPr>
          <p:cNvPr id="17" name="TextBox 16">
            <a:extLst>
              <a:ext uri="{FF2B5EF4-FFF2-40B4-BE49-F238E27FC236}">
                <a16:creationId xmlns:a16="http://schemas.microsoft.com/office/drawing/2014/main" id="{F8F05466-D446-4A9A-86AE-FBE4DAAAEAE3}"/>
              </a:ext>
            </a:extLst>
          </p:cNvPr>
          <p:cNvSpPr txBox="1"/>
          <p:nvPr/>
        </p:nvSpPr>
        <p:spPr>
          <a:xfrm>
            <a:off x="8815386" y="2681797"/>
            <a:ext cx="2043113" cy="369332"/>
          </a:xfrm>
          <a:prstGeom prst="rect">
            <a:avLst/>
          </a:prstGeom>
          <a:noFill/>
        </p:spPr>
        <p:txBody>
          <a:bodyPr wrap="square" rtlCol="0">
            <a:spAutoFit/>
          </a:bodyPr>
          <a:lstStyle/>
          <a:p>
            <a:r>
              <a:rPr lang="en-GB" dirty="0">
                <a:solidFill>
                  <a:schemeClr val="bg1">
                    <a:lumMod val="50000"/>
                  </a:schemeClr>
                </a:solidFill>
                <a:latin typeface="Source Sans Pro" panose="020B0503030403020204" pitchFamily="34" charset="0"/>
                <a:ea typeface="Source Sans Pro" panose="020B0503030403020204" pitchFamily="34" charset="0"/>
              </a:rPr>
              <a:t>Team Members</a:t>
            </a:r>
          </a:p>
        </p:txBody>
      </p:sp>
      <p:sp>
        <p:nvSpPr>
          <p:cNvPr id="18" name="TextBox 17">
            <a:extLst>
              <a:ext uri="{FF2B5EF4-FFF2-40B4-BE49-F238E27FC236}">
                <a16:creationId xmlns:a16="http://schemas.microsoft.com/office/drawing/2014/main" id="{26CA18FA-DCC5-4A26-9F08-43B5229F4122}"/>
              </a:ext>
            </a:extLst>
          </p:cNvPr>
          <p:cNvSpPr txBox="1"/>
          <p:nvPr/>
        </p:nvSpPr>
        <p:spPr>
          <a:xfrm>
            <a:off x="8815386" y="3305073"/>
            <a:ext cx="1638300" cy="381000"/>
          </a:xfrm>
          <a:prstGeom prst="rect">
            <a:avLst/>
          </a:prstGeom>
          <a:noFill/>
        </p:spPr>
        <p:txBody>
          <a:bodyPr wrap="square" rtlCol="0">
            <a:spAutoFit/>
          </a:bodyPr>
          <a:lstStyle/>
          <a:p>
            <a:r>
              <a:rPr lang="en-GB" dirty="0">
                <a:solidFill>
                  <a:schemeClr val="bg1">
                    <a:lumMod val="50000"/>
                  </a:schemeClr>
                </a:solidFill>
                <a:latin typeface="Source Sans Pro" panose="020B0503030403020204" pitchFamily="34" charset="0"/>
                <a:ea typeface="Source Sans Pro" panose="020B0503030403020204" pitchFamily="34" charset="0"/>
              </a:rPr>
              <a:t>All staff</a:t>
            </a:r>
          </a:p>
        </p:txBody>
      </p:sp>
      <p:pic>
        <p:nvPicPr>
          <p:cNvPr id="20" name="Graphic 19" descr="Group with solid fill">
            <a:extLst>
              <a:ext uri="{FF2B5EF4-FFF2-40B4-BE49-F238E27FC236}">
                <a16:creationId xmlns:a16="http://schemas.microsoft.com/office/drawing/2014/main" id="{365D89FF-459B-458C-B889-FD991FFAD7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57138" y="2409263"/>
            <a:ext cx="914400" cy="914400"/>
          </a:xfrm>
          <a:prstGeom prst="rect">
            <a:avLst/>
          </a:prstGeom>
        </p:spPr>
      </p:pic>
      <p:pic>
        <p:nvPicPr>
          <p:cNvPr id="21" name="Graphic 20" descr="Group with solid fill">
            <a:extLst>
              <a:ext uri="{FF2B5EF4-FFF2-40B4-BE49-F238E27FC236}">
                <a16:creationId xmlns:a16="http://schemas.microsoft.com/office/drawing/2014/main" id="{4B045834-6254-4F50-A942-0EB02E49A95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91449" y="3003800"/>
            <a:ext cx="914400" cy="914400"/>
          </a:xfrm>
          <a:prstGeom prst="rect">
            <a:avLst/>
          </a:prstGeom>
        </p:spPr>
      </p:pic>
      <p:pic>
        <p:nvPicPr>
          <p:cNvPr id="22" name="Picture 2" descr="See the source image">
            <a:extLst>
              <a:ext uri="{FF2B5EF4-FFF2-40B4-BE49-F238E27FC236}">
                <a16:creationId xmlns:a16="http://schemas.microsoft.com/office/drawing/2014/main" id="{CE353D58-44D3-4E24-9274-3B3160BFBD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658" y="4261113"/>
            <a:ext cx="990245" cy="99024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9D962E20-0C83-40E0-93EE-C9A6E787DD29}"/>
              </a:ext>
            </a:extLst>
          </p:cNvPr>
          <p:cNvSpPr txBox="1"/>
          <p:nvPr/>
        </p:nvSpPr>
        <p:spPr>
          <a:xfrm>
            <a:off x="682161" y="5251358"/>
            <a:ext cx="1638300" cy="381000"/>
          </a:xfrm>
          <a:prstGeom prst="rect">
            <a:avLst/>
          </a:prstGeom>
          <a:noFill/>
        </p:spPr>
        <p:txBody>
          <a:bodyPr wrap="square" rtlCol="0">
            <a:spAutoFit/>
          </a:bodyPr>
          <a:lstStyle/>
          <a:p>
            <a:r>
              <a:rPr lang="en-GB" dirty="0">
                <a:solidFill>
                  <a:schemeClr val="bg1">
                    <a:lumMod val="50000"/>
                  </a:schemeClr>
                </a:solidFill>
                <a:latin typeface="Source Sans Pro" panose="020B0503030403020204" pitchFamily="34" charset="0"/>
                <a:ea typeface="Source Sans Pro" panose="020B0503030403020204" pitchFamily="34" charset="0"/>
              </a:rPr>
              <a:t>Private Team</a:t>
            </a:r>
          </a:p>
        </p:txBody>
      </p:sp>
      <p:sp>
        <p:nvSpPr>
          <p:cNvPr id="24" name="TextBox 23">
            <a:extLst>
              <a:ext uri="{FF2B5EF4-FFF2-40B4-BE49-F238E27FC236}">
                <a16:creationId xmlns:a16="http://schemas.microsoft.com/office/drawing/2014/main" id="{D2141878-639E-48F0-AE22-095C70A8D28D}"/>
              </a:ext>
            </a:extLst>
          </p:cNvPr>
          <p:cNvSpPr txBox="1"/>
          <p:nvPr/>
        </p:nvSpPr>
        <p:spPr>
          <a:xfrm>
            <a:off x="4825537" y="4070331"/>
            <a:ext cx="2276477" cy="523220"/>
          </a:xfrm>
          <a:prstGeom prst="rect">
            <a:avLst/>
          </a:prstGeom>
          <a:noFill/>
          <a:ln>
            <a:solidFill>
              <a:schemeClr val="accent1"/>
            </a:solidFill>
          </a:ln>
        </p:spPr>
        <p:txBody>
          <a:bodyPr wrap="square" rtlCol="0">
            <a:spAutoFit/>
          </a:bodyPr>
          <a:lstStyle/>
          <a:p>
            <a:pPr algn="ctr"/>
            <a:r>
              <a:rPr lang="en-GB" sz="2800" dirty="0">
                <a:solidFill>
                  <a:schemeClr val="bg1">
                    <a:lumMod val="50000"/>
                  </a:schemeClr>
                </a:solidFill>
                <a:latin typeface="Source Sans Pro" panose="020B0503030403020204" pitchFamily="34" charset="0"/>
                <a:ea typeface="Source Sans Pro" panose="020B0503030403020204" pitchFamily="34" charset="0"/>
              </a:rPr>
              <a:t>Site Owners</a:t>
            </a:r>
            <a:endParaRPr lang="en-GB" dirty="0">
              <a:solidFill>
                <a:schemeClr val="bg1">
                  <a:lumMod val="50000"/>
                </a:schemeClr>
              </a:solidFill>
              <a:latin typeface="Source Sans Pro" panose="020B0503030403020204" pitchFamily="34" charset="0"/>
              <a:ea typeface="Source Sans Pro" panose="020B0503030403020204" pitchFamily="34" charset="0"/>
            </a:endParaRPr>
          </a:p>
        </p:txBody>
      </p:sp>
      <p:pic>
        <p:nvPicPr>
          <p:cNvPr id="25" name="Picture 2" descr="See the source image">
            <a:extLst>
              <a:ext uri="{FF2B5EF4-FFF2-40B4-BE49-F238E27FC236}">
                <a16:creationId xmlns:a16="http://schemas.microsoft.com/office/drawing/2014/main" id="{79A0ADD8-6DB1-491B-B488-31A005FFD6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1593" y="4316953"/>
            <a:ext cx="1013856" cy="99024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420D1F11-C1FF-4D90-8863-575F0A0CC5FD}"/>
              </a:ext>
            </a:extLst>
          </p:cNvPr>
          <p:cNvSpPr txBox="1"/>
          <p:nvPr/>
        </p:nvSpPr>
        <p:spPr>
          <a:xfrm>
            <a:off x="4825537" y="4996154"/>
            <a:ext cx="2276477" cy="523220"/>
          </a:xfrm>
          <a:prstGeom prst="rect">
            <a:avLst/>
          </a:prstGeom>
          <a:noFill/>
          <a:ln>
            <a:solidFill>
              <a:schemeClr val="accent1"/>
            </a:solidFill>
          </a:ln>
        </p:spPr>
        <p:txBody>
          <a:bodyPr wrap="square" rtlCol="0">
            <a:spAutoFit/>
          </a:bodyPr>
          <a:lstStyle/>
          <a:p>
            <a:pPr algn="ctr"/>
            <a:r>
              <a:rPr lang="en-GB" sz="2800" dirty="0">
                <a:solidFill>
                  <a:schemeClr val="bg1">
                    <a:lumMod val="50000"/>
                  </a:schemeClr>
                </a:solidFill>
                <a:latin typeface="Source Sans Pro" panose="020B0503030403020204" pitchFamily="34" charset="0"/>
                <a:ea typeface="Source Sans Pro" panose="020B0503030403020204" pitchFamily="34" charset="0"/>
              </a:rPr>
              <a:t>Site Members</a:t>
            </a:r>
            <a:endParaRPr lang="en-GB" dirty="0">
              <a:solidFill>
                <a:schemeClr val="bg1">
                  <a:lumMod val="50000"/>
                </a:schemeClr>
              </a:solidFill>
              <a:latin typeface="Source Sans Pro" panose="020B0503030403020204" pitchFamily="34" charset="0"/>
              <a:ea typeface="Source Sans Pro" panose="020B0503030403020204" pitchFamily="34" charset="0"/>
            </a:endParaRPr>
          </a:p>
        </p:txBody>
      </p:sp>
      <p:sp>
        <p:nvSpPr>
          <p:cNvPr id="27" name="TextBox 26">
            <a:extLst>
              <a:ext uri="{FF2B5EF4-FFF2-40B4-BE49-F238E27FC236}">
                <a16:creationId xmlns:a16="http://schemas.microsoft.com/office/drawing/2014/main" id="{0CB027F4-4408-40DD-AB2F-D49EEFED875E}"/>
              </a:ext>
            </a:extLst>
          </p:cNvPr>
          <p:cNvSpPr txBox="1"/>
          <p:nvPr/>
        </p:nvSpPr>
        <p:spPr>
          <a:xfrm>
            <a:off x="8839197" y="5066692"/>
            <a:ext cx="2043113" cy="369332"/>
          </a:xfrm>
          <a:prstGeom prst="rect">
            <a:avLst/>
          </a:prstGeom>
          <a:noFill/>
        </p:spPr>
        <p:txBody>
          <a:bodyPr wrap="square" rtlCol="0">
            <a:spAutoFit/>
          </a:bodyPr>
          <a:lstStyle/>
          <a:p>
            <a:r>
              <a:rPr lang="en-GB" dirty="0">
                <a:solidFill>
                  <a:schemeClr val="bg1">
                    <a:lumMod val="50000"/>
                  </a:schemeClr>
                </a:solidFill>
                <a:latin typeface="Source Sans Pro" panose="020B0503030403020204" pitchFamily="34" charset="0"/>
                <a:ea typeface="Source Sans Pro" panose="020B0503030403020204" pitchFamily="34" charset="0"/>
              </a:rPr>
              <a:t>Team Members</a:t>
            </a:r>
          </a:p>
        </p:txBody>
      </p:sp>
      <p:pic>
        <p:nvPicPr>
          <p:cNvPr id="29" name="Graphic 28" descr="Group with solid fill">
            <a:extLst>
              <a:ext uri="{FF2B5EF4-FFF2-40B4-BE49-F238E27FC236}">
                <a16:creationId xmlns:a16="http://schemas.microsoft.com/office/drawing/2014/main" id="{AA36809C-3703-4EE4-BD61-4ABB1F4CC74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57138" y="4800564"/>
            <a:ext cx="914400" cy="914400"/>
          </a:xfrm>
          <a:prstGeom prst="rect">
            <a:avLst/>
          </a:prstGeom>
        </p:spPr>
      </p:pic>
      <p:sp>
        <p:nvSpPr>
          <p:cNvPr id="31" name="TextBox 30">
            <a:extLst>
              <a:ext uri="{FF2B5EF4-FFF2-40B4-BE49-F238E27FC236}">
                <a16:creationId xmlns:a16="http://schemas.microsoft.com/office/drawing/2014/main" id="{C1DCBB1E-845E-4EFB-A760-C8D57705F15F}"/>
              </a:ext>
            </a:extLst>
          </p:cNvPr>
          <p:cNvSpPr txBox="1"/>
          <p:nvPr/>
        </p:nvSpPr>
        <p:spPr>
          <a:xfrm>
            <a:off x="2578405" y="3263236"/>
            <a:ext cx="1638300" cy="381000"/>
          </a:xfrm>
          <a:prstGeom prst="rect">
            <a:avLst/>
          </a:prstGeom>
          <a:noFill/>
        </p:spPr>
        <p:txBody>
          <a:bodyPr wrap="square" rtlCol="0">
            <a:spAutoFit/>
          </a:bodyPr>
          <a:lstStyle/>
          <a:p>
            <a:pPr algn="ctr"/>
            <a:r>
              <a:rPr lang="en-GB" dirty="0">
                <a:solidFill>
                  <a:schemeClr val="bg1">
                    <a:lumMod val="50000"/>
                  </a:schemeClr>
                </a:solidFill>
                <a:latin typeface="Source Sans Pro" panose="020B0503030403020204" pitchFamily="34" charset="0"/>
                <a:ea typeface="Source Sans Pro" panose="020B0503030403020204" pitchFamily="34" charset="0"/>
              </a:rPr>
              <a:t>Files</a:t>
            </a:r>
          </a:p>
        </p:txBody>
      </p:sp>
      <p:sp>
        <p:nvSpPr>
          <p:cNvPr id="32" name="TextBox 31">
            <a:extLst>
              <a:ext uri="{FF2B5EF4-FFF2-40B4-BE49-F238E27FC236}">
                <a16:creationId xmlns:a16="http://schemas.microsoft.com/office/drawing/2014/main" id="{9B6874AB-04CD-4824-80F3-DFD3FAA43331}"/>
              </a:ext>
            </a:extLst>
          </p:cNvPr>
          <p:cNvSpPr txBox="1"/>
          <p:nvPr/>
        </p:nvSpPr>
        <p:spPr>
          <a:xfrm>
            <a:off x="2613482" y="5426607"/>
            <a:ext cx="1638300" cy="381000"/>
          </a:xfrm>
          <a:prstGeom prst="rect">
            <a:avLst/>
          </a:prstGeom>
          <a:noFill/>
        </p:spPr>
        <p:txBody>
          <a:bodyPr wrap="square" rtlCol="0">
            <a:spAutoFit/>
          </a:bodyPr>
          <a:lstStyle/>
          <a:p>
            <a:pPr algn="ctr"/>
            <a:r>
              <a:rPr lang="en-GB" dirty="0">
                <a:solidFill>
                  <a:schemeClr val="bg1">
                    <a:lumMod val="50000"/>
                  </a:schemeClr>
                </a:solidFill>
                <a:latin typeface="Source Sans Pro" panose="020B0503030403020204" pitchFamily="34" charset="0"/>
                <a:ea typeface="Source Sans Pro" panose="020B0503030403020204" pitchFamily="34" charset="0"/>
              </a:rPr>
              <a:t>Files</a:t>
            </a:r>
          </a:p>
        </p:txBody>
      </p:sp>
      <p:cxnSp>
        <p:nvCxnSpPr>
          <p:cNvPr id="19" name="Straight Connector 18">
            <a:extLst>
              <a:ext uri="{FF2B5EF4-FFF2-40B4-BE49-F238E27FC236}">
                <a16:creationId xmlns:a16="http://schemas.microsoft.com/office/drawing/2014/main" id="{73D993A2-9269-462D-9505-64EB416A180A}"/>
              </a:ext>
            </a:extLst>
          </p:cNvPr>
          <p:cNvCxnSpPr>
            <a:cxnSpLocks/>
            <a:stCxn id="15" idx="3"/>
            <a:endCxn id="14" idx="1"/>
          </p:cNvCxnSpPr>
          <p:nvPr/>
        </p:nvCxnSpPr>
        <p:spPr>
          <a:xfrm flipV="1">
            <a:off x="3939560" y="2207912"/>
            <a:ext cx="880088" cy="480135"/>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3D19823-5485-499A-9519-3F5507B08B52}"/>
              </a:ext>
            </a:extLst>
          </p:cNvPr>
          <p:cNvCxnSpPr>
            <a:cxnSpLocks/>
            <a:stCxn id="15" idx="3"/>
            <a:endCxn id="16" idx="1"/>
          </p:cNvCxnSpPr>
          <p:nvPr/>
        </p:nvCxnSpPr>
        <p:spPr>
          <a:xfrm>
            <a:off x="3939560" y="2688047"/>
            <a:ext cx="880088" cy="445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DD868CE-7076-4CB5-815D-29D48E9E5034}"/>
              </a:ext>
            </a:extLst>
          </p:cNvPr>
          <p:cNvCxnSpPr>
            <a:cxnSpLocks/>
            <a:stCxn id="25" idx="3"/>
            <a:endCxn id="24" idx="1"/>
          </p:cNvCxnSpPr>
          <p:nvPr/>
        </p:nvCxnSpPr>
        <p:spPr>
          <a:xfrm flipV="1">
            <a:off x="3945449" y="4331941"/>
            <a:ext cx="880088" cy="480135"/>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E5F3E4A-67EC-405D-8836-319554AA360B}"/>
              </a:ext>
            </a:extLst>
          </p:cNvPr>
          <p:cNvCxnSpPr>
            <a:cxnSpLocks/>
            <a:stCxn id="25" idx="3"/>
            <a:endCxn id="26" idx="1"/>
          </p:cNvCxnSpPr>
          <p:nvPr/>
        </p:nvCxnSpPr>
        <p:spPr>
          <a:xfrm>
            <a:off x="3945449" y="4812076"/>
            <a:ext cx="880088" cy="445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BB0CC3B-A2B8-415E-A593-36A4EA70828E}"/>
              </a:ext>
            </a:extLst>
          </p:cNvPr>
          <p:cNvCxnSpPr>
            <a:cxnSpLocks/>
            <a:endCxn id="20" idx="1"/>
          </p:cNvCxnSpPr>
          <p:nvPr/>
        </p:nvCxnSpPr>
        <p:spPr>
          <a:xfrm flipV="1">
            <a:off x="7096125" y="2866463"/>
            <a:ext cx="661013" cy="268574"/>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81B063F-CBCE-43C6-AEB2-FC049A92552D}"/>
              </a:ext>
            </a:extLst>
          </p:cNvPr>
          <p:cNvCxnSpPr>
            <a:cxnSpLocks/>
            <a:stCxn id="16" idx="3"/>
            <a:endCxn id="21" idx="1"/>
          </p:cNvCxnSpPr>
          <p:nvPr/>
        </p:nvCxnSpPr>
        <p:spPr>
          <a:xfrm>
            <a:off x="7096125" y="3133735"/>
            <a:ext cx="695324" cy="327265"/>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7AE0F08-9A3B-45E0-AD7B-EEDF9C5335A8}"/>
              </a:ext>
            </a:extLst>
          </p:cNvPr>
          <p:cNvCxnSpPr>
            <a:cxnSpLocks/>
            <a:stCxn id="26" idx="3"/>
            <a:endCxn id="29" idx="1"/>
          </p:cNvCxnSpPr>
          <p:nvPr/>
        </p:nvCxnSpPr>
        <p:spPr>
          <a:xfrm>
            <a:off x="7102014" y="5257764"/>
            <a:ext cx="655124" cy="0"/>
          </a:xfrm>
          <a:prstGeom prst="line">
            <a:avLst/>
          </a:prstGeom>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64D7B487-45BA-4EFD-821C-808A01B9B766}"/>
              </a:ext>
            </a:extLst>
          </p:cNvPr>
          <p:cNvSpPr/>
          <p:nvPr/>
        </p:nvSpPr>
        <p:spPr>
          <a:xfrm>
            <a:off x="7315200" y="3051129"/>
            <a:ext cx="2933700" cy="93674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50000"/>
                </a:schemeClr>
              </a:solidFill>
            </a:endParaRPr>
          </a:p>
        </p:txBody>
      </p:sp>
      <p:pic>
        <p:nvPicPr>
          <p:cNvPr id="53" name="Graphic 52" descr="Warning with solid fill">
            <a:extLst>
              <a:ext uri="{FF2B5EF4-FFF2-40B4-BE49-F238E27FC236}">
                <a16:creationId xmlns:a16="http://schemas.microsoft.com/office/drawing/2014/main" id="{FA979D5F-3BAD-4304-B83E-C10F70275AC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10453686" y="3117149"/>
            <a:ext cx="751914" cy="751914"/>
          </a:xfrm>
          <a:prstGeom prst="rect">
            <a:avLst/>
          </a:prstGeom>
        </p:spPr>
      </p:pic>
    </p:spTree>
    <p:extLst>
      <p:ext uri="{BB962C8B-B14F-4D97-AF65-F5344CB8AC3E}">
        <p14:creationId xmlns:p14="http://schemas.microsoft.com/office/powerpoint/2010/main" val="2743671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06400" y="876277"/>
            <a:ext cx="2857500" cy="71952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solidFill>
                <a:srgbClr val="C00000"/>
              </a:solidFill>
            </a:endParaRPr>
          </a:p>
        </p:txBody>
      </p:sp>
      <p:sp>
        <p:nvSpPr>
          <p:cNvPr id="3" name="TextBox 2"/>
          <p:cNvSpPr txBox="1"/>
          <p:nvPr/>
        </p:nvSpPr>
        <p:spPr>
          <a:xfrm>
            <a:off x="1007327" y="943652"/>
            <a:ext cx="3670300" cy="584775"/>
          </a:xfrm>
          <a:prstGeom prst="rect">
            <a:avLst/>
          </a:prstGeom>
          <a:noFill/>
        </p:spPr>
        <p:txBody>
          <a:bodyPr wrap="square" rtlCol="0">
            <a:spAutoFit/>
          </a:bodyPr>
          <a:lstStyle/>
          <a:p>
            <a:r>
              <a:rPr lang="en-US" sz="3200" dirty="0">
                <a:solidFill>
                  <a:srgbClr val="C00000"/>
                </a:solidFill>
                <a:latin typeface="Source Sans Pro" panose="020B0503030403020204" pitchFamily="34" charset="0"/>
                <a:ea typeface="Source Sans Pro" panose="020B0503030403020204" pitchFamily="34" charset="0"/>
              </a:rPr>
              <a:t>Our Mission</a:t>
            </a:r>
          </a:p>
        </p:txBody>
      </p:sp>
      <p:sp>
        <p:nvSpPr>
          <p:cNvPr id="4" name="Chord 3"/>
          <p:cNvSpPr/>
          <p:nvPr/>
        </p:nvSpPr>
        <p:spPr>
          <a:xfrm rot="1176969">
            <a:off x="7829178" y="740679"/>
            <a:ext cx="924674" cy="924674"/>
          </a:xfrm>
          <a:prstGeom prst="chor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91A6457-F29B-45F4-9DA5-F182D66F88A4}"/>
              </a:ext>
            </a:extLst>
          </p:cNvPr>
          <p:cNvSpPr/>
          <p:nvPr/>
        </p:nvSpPr>
        <p:spPr>
          <a:xfrm>
            <a:off x="1007327" y="1793735"/>
            <a:ext cx="6096000" cy="3970318"/>
          </a:xfrm>
          <a:prstGeom prst="rect">
            <a:avLst/>
          </a:prstGeom>
        </p:spPr>
        <p:txBody>
          <a:bodyPr>
            <a:spAutoFit/>
          </a:bodyPr>
          <a:lstStyle/>
          <a:p>
            <a:r>
              <a:rPr lang="en-GB" sz="2800" dirty="0">
                <a:solidFill>
                  <a:schemeClr val="bg1">
                    <a:lumMod val="50000"/>
                  </a:schemeClr>
                </a:solidFill>
                <a:latin typeface="Source Sans Pro" panose="020B0503030403020204" pitchFamily="34" charset="0"/>
                <a:ea typeface="Source Sans Pro" panose="020B0503030403020204" pitchFamily="34" charset="0"/>
              </a:rPr>
              <a:t>Metataxis provides consultancy to organisations trying to manage one of their most important assets – their </a:t>
            </a:r>
            <a:r>
              <a:rPr lang="en-GB" sz="2800" b="1" dirty="0">
                <a:solidFill>
                  <a:schemeClr val="bg1">
                    <a:lumMod val="50000"/>
                  </a:schemeClr>
                </a:solidFill>
                <a:latin typeface="Source Sans Pro" panose="020B0503030403020204" pitchFamily="34" charset="0"/>
                <a:ea typeface="Source Sans Pro" panose="020B0503030403020204" pitchFamily="34" charset="0"/>
              </a:rPr>
              <a:t>information</a:t>
            </a:r>
            <a:r>
              <a:rPr lang="en-GB" sz="2800" dirty="0">
                <a:solidFill>
                  <a:schemeClr val="bg1">
                    <a:lumMod val="50000"/>
                  </a:schemeClr>
                </a:solidFill>
                <a:latin typeface="Source Sans Pro" panose="020B0503030403020204" pitchFamily="34" charset="0"/>
                <a:ea typeface="Source Sans Pro" panose="020B0503030403020204" pitchFamily="34" charset="0"/>
              </a:rPr>
              <a:t>. </a:t>
            </a:r>
          </a:p>
          <a:p>
            <a:endParaRPr lang="en-GB" sz="2800" dirty="0">
              <a:solidFill>
                <a:schemeClr val="bg1">
                  <a:lumMod val="50000"/>
                </a:schemeClr>
              </a:solidFill>
              <a:latin typeface="Source Sans Pro" panose="020B0503030403020204" pitchFamily="34" charset="0"/>
              <a:ea typeface="Source Sans Pro" panose="020B0503030403020204" pitchFamily="34" charset="0"/>
            </a:endParaRPr>
          </a:p>
          <a:p>
            <a:r>
              <a:rPr lang="en-GB" sz="2800" dirty="0">
                <a:solidFill>
                  <a:schemeClr val="bg1">
                    <a:lumMod val="50000"/>
                  </a:schemeClr>
                </a:solidFill>
                <a:latin typeface="Source Sans Pro" panose="020B0503030403020204" pitchFamily="34" charset="0"/>
                <a:ea typeface="Source Sans Pro" panose="020B0503030403020204" pitchFamily="34" charset="0"/>
              </a:rPr>
              <a:t>We have a deep understanding of and extensive experience in architecting, organising and maximising the use of information.</a:t>
            </a:r>
          </a:p>
        </p:txBody>
      </p:sp>
    </p:spTree>
    <p:extLst>
      <p:ext uri="{BB962C8B-B14F-4D97-AF65-F5344CB8AC3E}">
        <p14:creationId xmlns:p14="http://schemas.microsoft.com/office/powerpoint/2010/main" val="4074247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07E9D6-2CD6-4AEE-A0C1-4A08F17DB20A}"/>
              </a:ext>
            </a:extLst>
          </p:cNvPr>
          <p:cNvSpPr>
            <a:spLocks noGrp="1"/>
          </p:cNvSpPr>
          <p:nvPr>
            <p:ph type="body" sz="half" idx="10"/>
          </p:nvPr>
        </p:nvSpPr>
        <p:spPr/>
        <p:txBody>
          <a:bodyPr/>
          <a:lstStyle/>
          <a:p>
            <a:r>
              <a:rPr lang="en-GB" dirty="0"/>
              <a:t>Public or Private?</a:t>
            </a:r>
          </a:p>
        </p:txBody>
      </p:sp>
      <p:sp>
        <p:nvSpPr>
          <p:cNvPr id="4" name="Slide Number Placeholder 3">
            <a:extLst>
              <a:ext uri="{FF2B5EF4-FFF2-40B4-BE49-F238E27FC236}">
                <a16:creationId xmlns:a16="http://schemas.microsoft.com/office/drawing/2014/main" id="{85D85E52-F5A0-4E42-9A30-E2B8D2800C6D}"/>
              </a:ext>
            </a:extLst>
          </p:cNvPr>
          <p:cNvSpPr>
            <a:spLocks noGrp="1"/>
          </p:cNvSpPr>
          <p:nvPr>
            <p:ph type="sldNum" sz="quarter" idx="11"/>
          </p:nvPr>
        </p:nvSpPr>
        <p:spPr/>
        <p:txBody>
          <a:bodyPr/>
          <a:lstStyle/>
          <a:p>
            <a:fld id="{E0AA53EB-DC4B-4995-9066-E3AD3B788D6E}" type="slidenum">
              <a:rPr lang="en-GB" smtClean="0"/>
              <a:pPr/>
              <a:t>20</a:t>
            </a:fld>
            <a:endParaRPr lang="en-GB"/>
          </a:p>
        </p:txBody>
      </p:sp>
      <p:pic>
        <p:nvPicPr>
          <p:cNvPr id="12" name="Picture 2" descr="See the source image">
            <a:extLst>
              <a:ext uri="{FF2B5EF4-FFF2-40B4-BE49-F238E27FC236}">
                <a16:creationId xmlns:a16="http://schemas.microsoft.com/office/drawing/2014/main" id="{D25AFBAF-C11C-41B0-A52B-6AB43AEDD5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306" y="2638612"/>
            <a:ext cx="990245" cy="99024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144377D2-2CE8-4E69-A161-0BD8F203C41F}"/>
              </a:ext>
            </a:extLst>
          </p:cNvPr>
          <p:cNvSpPr txBox="1"/>
          <p:nvPr/>
        </p:nvSpPr>
        <p:spPr>
          <a:xfrm>
            <a:off x="961809" y="3628857"/>
            <a:ext cx="1638300" cy="381000"/>
          </a:xfrm>
          <a:prstGeom prst="rect">
            <a:avLst/>
          </a:prstGeom>
          <a:noFill/>
        </p:spPr>
        <p:txBody>
          <a:bodyPr wrap="square" rtlCol="0">
            <a:spAutoFit/>
          </a:bodyPr>
          <a:lstStyle/>
          <a:p>
            <a:r>
              <a:rPr lang="en-GB" dirty="0">
                <a:solidFill>
                  <a:schemeClr val="bg1">
                    <a:lumMod val="50000"/>
                  </a:schemeClr>
                </a:solidFill>
                <a:latin typeface="Source Sans Pro" panose="020B0503030403020204" pitchFamily="34" charset="0"/>
                <a:ea typeface="Source Sans Pro" panose="020B0503030403020204" pitchFamily="34" charset="0"/>
              </a:rPr>
              <a:t>Public Team</a:t>
            </a:r>
          </a:p>
        </p:txBody>
      </p:sp>
      <p:sp>
        <p:nvSpPr>
          <p:cNvPr id="14" name="TextBox 13">
            <a:extLst>
              <a:ext uri="{FF2B5EF4-FFF2-40B4-BE49-F238E27FC236}">
                <a16:creationId xmlns:a16="http://schemas.microsoft.com/office/drawing/2014/main" id="{D965913F-0098-4B22-9936-A078CDEA90E1}"/>
              </a:ext>
            </a:extLst>
          </p:cNvPr>
          <p:cNvSpPr txBox="1"/>
          <p:nvPr/>
        </p:nvSpPr>
        <p:spPr>
          <a:xfrm>
            <a:off x="4819648" y="1946302"/>
            <a:ext cx="2276477" cy="523220"/>
          </a:xfrm>
          <a:prstGeom prst="rect">
            <a:avLst/>
          </a:prstGeom>
          <a:noFill/>
          <a:ln>
            <a:solidFill>
              <a:schemeClr val="accent1"/>
            </a:solidFill>
          </a:ln>
        </p:spPr>
        <p:txBody>
          <a:bodyPr wrap="square" rtlCol="0">
            <a:spAutoFit/>
          </a:bodyPr>
          <a:lstStyle/>
          <a:p>
            <a:pPr algn="ctr"/>
            <a:r>
              <a:rPr lang="en-GB" sz="2800" dirty="0">
                <a:solidFill>
                  <a:schemeClr val="bg1">
                    <a:lumMod val="50000"/>
                  </a:schemeClr>
                </a:solidFill>
                <a:latin typeface="Source Sans Pro" panose="020B0503030403020204" pitchFamily="34" charset="0"/>
                <a:ea typeface="Source Sans Pro" panose="020B0503030403020204" pitchFamily="34" charset="0"/>
              </a:rPr>
              <a:t>Site Owners</a:t>
            </a:r>
            <a:endParaRPr lang="en-GB" dirty="0">
              <a:solidFill>
                <a:schemeClr val="bg1">
                  <a:lumMod val="50000"/>
                </a:schemeClr>
              </a:solidFill>
              <a:latin typeface="Source Sans Pro" panose="020B0503030403020204" pitchFamily="34" charset="0"/>
              <a:ea typeface="Source Sans Pro" panose="020B0503030403020204" pitchFamily="34" charset="0"/>
            </a:endParaRPr>
          </a:p>
        </p:txBody>
      </p:sp>
      <p:pic>
        <p:nvPicPr>
          <p:cNvPr id="15" name="Picture 2" descr="See the source image">
            <a:extLst>
              <a:ext uri="{FF2B5EF4-FFF2-40B4-BE49-F238E27FC236}">
                <a16:creationId xmlns:a16="http://schemas.microsoft.com/office/drawing/2014/main" id="{4F69166A-68E5-4706-B7A4-951393115A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5703" y="2632206"/>
            <a:ext cx="1013856" cy="99024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7E656644-815F-418A-91DA-AE4E2CD32A8D}"/>
              </a:ext>
            </a:extLst>
          </p:cNvPr>
          <p:cNvSpPr txBox="1"/>
          <p:nvPr/>
        </p:nvSpPr>
        <p:spPr>
          <a:xfrm>
            <a:off x="4819648" y="2872125"/>
            <a:ext cx="2276477" cy="523220"/>
          </a:xfrm>
          <a:prstGeom prst="rect">
            <a:avLst/>
          </a:prstGeom>
          <a:noFill/>
          <a:ln>
            <a:solidFill>
              <a:schemeClr val="accent1"/>
            </a:solidFill>
          </a:ln>
        </p:spPr>
        <p:txBody>
          <a:bodyPr wrap="square" rtlCol="0">
            <a:spAutoFit/>
          </a:bodyPr>
          <a:lstStyle/>
          <a:p>
            <a:pPr algn="ctr"/>
            <a:r>
              <a:rPr lang="en-GB" sz="2800" dirty="0">
                <a:solidFill>
                  <a:schemeClr val="bg1">
                    <a:lumMod val="50000"/>
                  </a:schemeClr>
                </a:solidFill>
                <a:latin typeface="Source Sans Pro" panose="020B0503030403020204" pitchFamily="34" charset="0"/>
                <a:ea typeface="Source Sans Pro" panose="020B0503030403020204" pitchFamily="34" charset="0"/>
              </a:rPr>
              <a:t>Site Members</a:t>
            </a:r>
            <a:endParaRPr lang="en-GB" dirty="0">
              <a:solidFill>
                <a:schemeClr val="bg1">
                  <a:lumMod val="50000"/>
                </a:schemeClr>
              </a:solidFill>
              <a:latin typeface="Source Sans Pro" panose="020B0503030403020204" pitchFamily="34" charset="0"/>
              <a:ea typeface="Source Sans Pro" panose="020B0503030403020204" pitchFamily="34" charset="0"/>
            </a:endParaRPr>
          </a:p>
        </p:txBody>
      </p:sp>
      <p:sp>
        <p:nvSpPr>
          <p:cNvPr id="17" name="TextBox 16">
            <a:extLst>
              <a:ext uri="{FF2B5EF4-FFF2-40B4-BE49-F238E27FC236}">
                <a16:creationId xmlns:a16="http://schemas.microsoft.com/office/drawing/2014/main" id="{F8F05466-D446-4A9A-86AE-FBE4DAAAEAE3}"/>
              </a:ext>
            </a:extLst>
          </p:cNvPr>
          <p:cNvSpPr txBox="1"/>
          <p:nvPr/>
        </p:nvSpPr>
        <p:spPr>
          <a:xfrm>
            <a:off x="8794231" y="2949831"/>
            <a:ext cx="2043113" cy="369332"/>
          </a:xfrm>
          <a:prstGeom prst="rect">
            <a:avLst/>
          </a:prstGeom>
          <a:noFill/>
        </p:spPr>
        <p:txBody>
          <a:bodyPr wrap="square" rtlCol="0">
            <a:spAutoFit/>
          </a:bodyPr>
          <a:lstStyle/>
          <a:p>
            <a:r>
              <a:rPr lang="en-GB" dirty="0">
                <a:solidFill>
                  <a:schemeClr val="bg1">
                    <a:lumMod val="50000"/>
                  </a:schemeClr>
                </a:solidFill>
                <a:latin typeface="Source Sans Pro" panose="020B0503030403020204" pitchFamily="34" charset="0"/>
                <a:ea typeface="Source Sans Pro" panose="020B0503030403020204" pitchFamily="34" charset="0"/>
              </a:rPr>
              <a:t>Team Members</a:t>
            </a:r>
          </a:p>
        </p:txBody>
      </p:sp>
      <p:sp>
        <p:nvSpPr>
          <p:cNvPr id="18" name="TextBox 17">
            <a:extLst>
              <a:ext uri="{FF2B5EF4-FFF2-40B4-BE49-F238E27FC236}">
                <a16:creationId xmlns:a16="http://schemas.microsoft.com/office/drawing/2014/main" id="{26CA18FA-DCC5-4A26-9F08-43B5229F4122}"/>
              </a:ext>
            </a:extLst>
          </p:cNvPr>
          <p:cNvSpPr txBox="1"/>
          <p:nvPr/>
        </p:nvSpPr>
        <p:spPr>
          <a:xfrm>
            <a:off x="8878273" y="3806457"/>
            <a:ext cx="1638300" cy="381000"/>
          </a:xfrm>
          <a:prstGeom prst="rect">
            <a:avLst/>
          </a:prstGeom>
          <a:noFill/>
        </p:spPr>
        <p:txBody>
          <a:bodyPr wrap="square" rtlCol="0">
            <a:spAutoFit/>
          </a:bodyPr>
          <a:lstStyle/>
          <a:p>
            <a:r>
              <a:rPr lang="en-GB" dirty="0">
                <a:solidFill>
                  <a:schemeClr val="bg1">
                    <a:lumMod val="50000"/>
                  </a:schemeClr>
                </a:solidFill>
                <a:latin typeface="Source Sans Pro" panose="020B0503030403020204" pitchFamily="34" charset="0"/>
                <a:ea typeface="Source Sans Pro" panose="020B0503030403020204" pitchFamily="34" charset="0"/>
              </a:rPr>
              <a:t>All staff</a:t>
            </a:r>
          </a:p>
        </p:txBody>
      </p:sp>
      <p:pic>
        <p:nvPicPr>
          <p:cNvPr id="20" name="Graphic 19" descr="Group with solid fill">
            <a:extLst>
              <a:ext uri="{FF2B5EF4-FFF2-40B4-BE49-F238E27FC236}">
                <a16:creationId xmlns:a16="http://schemas.microsoft.com/office/drawing/2014/main" id="{365D89FF-459B-458C-B889-FD991FFAD7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41180" y="2681797"/>
            <a:ext cx="914400" cy="914400"/>
          </a:xfrm>
          <a:prstGeom prst="rect">
            <a:avLst/>
          </a:prstGeom>
        </p:spPr>
      </p:pic>
      <p:pic>
        <p:nvPicPr>
          <p:cNvPr id="21" name="Graphic 20" descr="Group with solid fill">
            <a:extLst>
              <a:ext uri="{FF2B5EF4-FFF2-40B4-BE49-F238E27FC236}">
                <a16:creationId xmlns:a16="http://schemas.microsoft.com/office/drawing/2014/main" id="{4B045834-6254-4F50-A942-0EB02E49A95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25861" y="3604286"/>
            <a:ext cx="914400" cy="914400"/>
          </a:xfrm>
          <a:prstGeom prst="rect">
            <a:avLst/>
          </a:prstGeom>
        </p:spPr>
      </p:pic>
      <p:sp>
        <p:nvSpPr>
          <p:cNvPr id="31" name="TextBox 30">
            <a:extLst>
              <a:ext uri="{FF2B5EF4-FFF2-40B4-BE49-F238E27FC236}">
                <a16:creationId xmlns:a16="http://schemas.microsoft.com/office/drawing/2014/main" id="{C1DCBB1E-845E-4EFB-A760-C8D57705F15F}"/>
              </a:ext>
            </a:extLst>
          </p:cNvPr>
          <p:cNvSpPr txBox="1"/>
          <p:nvPr/>
        </p:nvSpPr>
        <p:spPr>
          <a:xfrm>
            <a:off x="2599063" y="3749673"/>
            <a:ext cx="1638300" cy="381000"/>
          </a:xfrm>
          <a:prstGeom prst="rect">
            <a:avLst/>
          </a:prstGeom>
          <a:noFill/>
        </p:spPr>
        <p:txBody>
          <a:bodyPr wrap="square" rtlCol="0">
            <a:spAutoFit/>
          </a:bodyPr>
          <a:lstStyle/>
          <a:p>
            <a:pPr algn="ctr"/>
            <a:r>
              <a:rPr lang="en-GB" dirty="0">
                <a:solidFill>
                  <a:schemeClr val="bg1">
                    <a:lumMod val="50000"/>
                  </a:schemeClr>
                </a:solidFill>
                <a:latin typeface="Source Sans Pro" panose="020B0503030403020204" pitchFamily="34" charset="0"/>
                <a:ea typeface="Source Sans Pro" panose="020B0503030403020204" pitchFamily="34" charset="0"/>
              </a:rPr>
              <a:t>Files</a:t>
            </a:r>
          </a:p>
        </p:txBody>
      </p:sp>
      <p:cxnSp>
        <p:nvCxnSpPr>
          <p:cNvPr id="19" name="Straight Connector 18">
            <a:extLst>
              <a:ext uri="{FF2B5EF4-FFF2-40B4-BE49-F238E27FC236}">
                <a16:creationId xmlns:a16="http://schemas.microsoft.com/office/drawing/2014/main" id="{73D993A2-9269-462D-9505-64EB416A180A}"/>
              </a:ext>
            </a:extLst>
          </p:cNvPr>
          <p:cNvCxnSpPr>
            <a:cxnSpLocks/>
            <a:stCxn id="15" idx="3"/>
            <a:endCxn id="14" idx="1"/>
          </p:cNvCxnSpPr>
          <p:nvPr/>
        </p:nvCxnSpPr>
        <p:spPr>
          <a:xfrm flipV="1">
            <a:off x="3939559" y="2207912"/>
            <a:ext cx="880089" cy="9194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3D19823-5485-499A-9519-3F5507B08B52}"/>
              </a:ext>
            </a:extLst>
          </p:cNvPr>
          <p:cNvCxnSpPr>
            <a:cxnSpLocks/>
            <a:stCxn id="15" idx="3"/>
            <a:endCxn id="16" idx="1"/>
          </p:cNvCxnSpPr>
          <p:nvPr/>
        </p:nvCxnSpPr>
        <p:spPr>
          <a:xfrm>
            <a:off x="3939559" y="3127329"/>
            <a:ext cx="880089" cy="6406"/>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BB0CC3B-A2B8-415E-A593-36A4EA70828E}"/>
              </a:ext>
            </a:extLst>
          </p:cNvPr>
          <p:cNvCxnSpPr>
            <a:cxnSpLocks/>
            <a:stCxn id="16" idx="3"/>
            <a:endCxn id="20" idx="1"/>
          </p:cNvCxnSpPr>
          <p:nvPr/>
        </p:nvCxnSpPr>
        <p:spPr>
          <a:xfrm>
            <a:off x="7096125" y="3133735"/>
            <a:ext cx="745055" cy="5262"/>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81B063F-CBCE-43C6-AEB2-FC049A92552D}"/>
              </a:ext>
            </a:extLst>
          </p:cNvPr>
          <p:cNvCxnSpPr>
            <a:cxnSpLocks/>
            <a:stCxn id="34" idx="3"/>
            <a:endCxn id="21" idx="1"/>
          </p:cNvCxnSpPr>
          <p:nvPr/>
        </p:nvCxnSpPr>
        <p:spPr>
          <a:xfrm>
            <a:off x="7096125" y="4061486"/>
            <a:ext cx="729736" cy="0"/>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42355E73-1314-4182-A99A-19818FC5E9D4}"/>
              </a:ext>
            </a:extLst>
          </p:cNvPr>
          <p:cNvSpPr txBox="1"/>
          <p:nvPr/>
        </p:nvSpPr>
        <p:spPr>
          <a:xfrm>
            <a:off x="4819648" y="3799876"/>
            <a:ext cx="2276477" cy="523220"/>
          </a:xfrm>
          <a:prstGeom prst="rect">
            <a:avLst/>
          </a:prstGeom>
          <a:noFill/>
          <a:ln>
            <a:solidFill>
              <a:schemeClr val="accent1"/>
            </a:solidFill>
          </a:ln>
        </p:spPr>
        <p:txBody>
          <a:bodyPr wrap="square" rtlCol="0">
            <a:spAutoFit/>
          </a:bodyPr>
          <a:lstStyle/>
          <a:p>
            <a:pPr algn="ctr"/>
            <a:r>
              <a:rPr lang="en-GB" sz="2800" dirty="0">
                <a:solidFill>
                  <a:schemeClr val="bg1">
                    <a:lumMod val="50000"/>
                  </a:schemeClr>
                </a:solidFill>
                <a:latin typeface="Source Sans Pro" panose="020B0503030403020204" pitchFamily="34" charset="0"/>
                <a:ea typeface="Source Sans Pro" panose="020B0503030403020204" pitchFamily="34" charset="0"/>
              </a:rPr>
              <a:t>Site Visitors</a:t>
            </a:r>
            <a:endParaRPr lang="en-GB" dirty="0">
              <a:solidFill>
                <a:schemeClr val="bg1">
                  <a:lumMod val="50000"/>
                </a:schemeClr>
              </a:solidFill>
              <a:latin typeface="Source Sans Pro" panose="020B0503030403020204" pitchFamily="34" charset="0"/>
              <a:ea typeface="Source Sans Pro" panose="020B0503030403020204" pitchFamily="34" charset="0"/>
            </a:endParaRPr>
          </a:p>
        </p:txBody>
      </p:sp>
      <p:cxnSp>
        <p:nvCxnSpPr>
          <p:cNvPr id="41" name="Straight Connector 40">
            <a:extLst>
              <a:ext uri="{FF2B5EF4-FFF2-40B4-BE49-F238E27FC236}">
                <a16:creationId xmlns:a16="http://schemas.microsoft.com/office/drawing/2014/main" id="{A0962AE5-3F47-4645-A12D-5AE82EACDBF9}"/>
              </a:ext>
            </a:extLst>
          </p:cNvPr>
          <p:cNvCxnSpPr>
            <a:cxnSpLocks/>
            <a:stCxn id="15" idx="3"/>
            <a:endCxn id="34" idx="1"/>
          </p:cNvCxnSpPr>
          <p:nvPr/>
        </p:nvCxnSpPr>
        <p:spPr>
          <a:xfrm>
            <a:off x="3939559" y="3127329"/>
            <a:ext cx="880089" cy="934157"/>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77B5C14B-5CA7-4E93-8C12-D07E73718421}"/>
              </a:ext>
            </a:extLst>
          </p:cNvPr>
          <p:cNvSpPr txBox="1"/>
          <p:nvPr/>
        </p:nvSpPr>
        <p:spPr>
          <a:xfrm>
            <a:off x="811174" y="4870358"/>
            <a:ext cx="9055840" cy="1384995"/>
          </a:xfrm>
          <a:prstGeom prst="rect">
            <a:avLst/>
          </a:prstGeom>
          <a:noFill/>
        </p:spPr>
        <p:txBody>
          <a:bodyPr wrap="square" rtlCol="0">
            <a:spAutoFit/>
          </a:bodyPr>
          <a:lstStyle/>
          <a:p>
            <a:r>
              <a:rPr lang="en-GB" sz="2800" dirty="0">
                <a:solidFill>
                  <a:schemeClr val="bg1">
                    <a:lumMod val="50000"/>
                  </a:schemeClr>
                </a:solidFill>
              </a:rPr>
              <a:t>Consider changing permissions of a Public Team SharePoint site at the time of provisioning to make ‘All Staff’ read only Site Visitors.</a:t>
            </a:r>
          </a:p>
        </p:txBody>
      </p:sp>
    </p:spTree>
    <p:extLst>
      <p:ext uri="{BB962C8B-B14F-4D97-AF65-F5344CB8AC3E}">
        <p14:creationId xmlns:p14="http://schemas.microsoft.com/office/powerpoint/2010/main" val="4164761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14CACB-D533-4949-B66D-654078EECAAD}"/>
              </a:ext>
            </a:extLst>
          </p:cNvPr>
          <p:cNvSpPr>
            <a:spLocks noGrp="1"/>
          </p:cNvSpPr>
          <p:nvPr>
            <p:ph type="body" sz="half" idx="2"/>
          </p:nvPr>
        </p:nvSpPr>
        <p:spPr>
          <a:xfrm>
            <a:off x="560388" y="1892300"/>
            <a:ext cx="6308245" cy="3811588"/>
          </a:xfrm>
        </p:spPr>
        <p:txBody>
          <a:bodyPr/>
          <a:lstStyle/>
          <a:p>
            <a:r>
              <a:rPr lang="en-GB" sz="2400" dirty="0"/>
              <a:t>Having the ability to manage the lifecycle of your Teams is a strong part of your governance armoury.</a:t>
            </a:r>
          </a:p>
          <a:p>
            <a:r>
              <a:rPr lang="en-GB" sz="2400" dirty="0"/>
              <a:t>There are a number of tools that you should really consider.</a:t>
            </a:r>
          </a:p>
          <a:p>
            <a:pPr marL="342900" indent="-342900">
              <a:buFont typeface="Arial" panose="020B0604020202020204" pitchFamily="34" charset="0"/>
              <a:buChar char="•"/>
            </a:pPr>
            <a:r>
              <a:rPr lang="en-GB" sz="2400" dirty="0"/>
              <a:t>Expiration policies</a:t>
            </a:r>
          </a:p>
          <a:p>
            <a:pPr marL="342900" indent="-342900">
              <a:buFont typeface="Arial" panose="020B0604020202020204" pitchFamily="34" charset="0"/>
              <a:buChar char="•"/>
            </a:pPr>
            <a:r>
              <a:rPr lang="en-GB" sz="2400" dirty="0"/>
              <a:t>Retention policies</a:t>
            </a:r>
          </a:p>
          <a:p>
            <a:pPr marL="342900" indent="-342900">
              <a:buFont typeface="Arial" panose="020B0604020202020204" pitchFamily="34" charset="0"/>
              <a:buChar char="•"/>
            </a:pPr>
            <a:r>
              <a:rPr lang="en-GB" sz="2400" dirty="0"/>
              <a:t>Retention label policies</a:t>
            </a:r>
          </a:p>
          <a:p>
            <a:pPr marL="342900" indent="-342900">
              <a:buFont typeface="Arial" panose="020B0604020202020204" pitchFamily="34" charset="0"/>
              <a:buChar char="•"/>
            </a:pPr>
            <a:r>
              <a:rPr lang="en-GB" sz="2400" dirty="0"/>
              <a:t>Archiving</a:t>
            </a:r>
          </a:p>
          <a:p>
            <a:endParaRPr lang="en-GB" dirty="0"/>
          </a:p>
        </p:txBody>
      </p:sp>
      <p:sp>
        <p:nvSpPr>
          <p:cNvPr id="3" name="Text Placeholder 2">
            <a:extLst>
              <a:ext uri="{FF2B5EF4-FFF2-40B4-BE49-F238E27FC236}">
                <a16:creationId xmlns:a16="http://schemas.microsoft.com/office/drawing/2014/main" id="{1C0DB8A7-BAAA-43E0-B045-BE6369F2454A}"/>
              </a:ext>
            </a:extLst>
          </p:cNvPr>
          <p:cNvSpPr>
            <a:spLocks noGrp="1"/>
          </p:cNvSpPr>
          <p:nvPr>
            <p:ph type="body" sz="half" idx="10"/>
          </p:nvPr>
        </p:nvSpPr>
        <p:spPr/>
        <p:txBody>
          <a:bodyPr/>
          <a:lstStyle/>
          <a:p>
            <a:r>
              <a:rPr lang="en-GB" dirty="0"/>
              <a:t>Teams Lifecycle</a:t>
            </a:r>
          </a:p>
        </p:txBody>
      </p:sp>
      <p:sp>
        <p:nvSpPr>
          <p:cNvPr id="4" name="Slide Number Placeholder 3">
            <a:extLst>
              <a:ext uri="{FF2B5EF4-FFF2-40B4-BE49-F238E27FC236}">
                <a16:creationId xmlns:a16="http://schemas.microsoft.com/office/drawing/2014/main" id="{1169CA61-7663-486D-A11B-DCC3E275CCFE}"/>
              </a:ext>
            </a:extLst>
          </p:cNvPr>
          <p:cNvSpPr>
            <a:spLocks noGrp="1"/>
          </p:cNvSpPr>
          <p:nvPr>
            <p:ph type="sldNum" sz="quarter" idx="11"/>
          </p:nvPr>
        </p:nvSpPr>
        <p:spPr/>
        <p:txBody>
          <a:bodyPr/>
          <a:lstStyle/>
          <a:p>
            <a:fld id="{E0AA53EB-DC4B-4995-9066-E3AD3B788D6E}" type="slidenum">
              <a:rPr lang="en-GB" smtClean="0"/>
              <a:pPr/>
              <a:t>21</a:t>
            </a:fld>
            <a:endParaRPr lang="en-GB"/>
          </a:p>
        </p:txBody>
      </p:sp>
      <p:pic>
        <p:nvPicPr>
          <p:cNvPr id="6" name="Graphic 5" descr="Continuous Improvement with solid fill">
            <a:extLst>
              <a:ext uri="{FF2B5EF4-FFF2-40B4-BE49-F238E27FC236}">
                <a16:creationId xmlns:a16="http://schemas.microsoft.com/office/drawing/2014/main" id="{E1CB9C5B-E7D6-4701-B19C-12F98D3EDE2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27088" y="2163725"/>
            <a:ext cx="2877880" cy="2877880"/>
          </a:xfrm>
          <a:prstGeom prst="rect">
            <a:avLst/>
          </a:prstGeom>
        </p:spPr>
      </p:pic>
    </p:spTree>
    <p:extLst>
      <p:ext uri="{BB962C8B-B14F-4D97-AF65-F5344CB8AC3E}">
        <p14:creationId xmlns:p14="http://schemas.microsoft.com/office/powerpoint/2010/main" val="1594668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8FD6DE-5AC1-498F-9980-B200D9C7795D}"/>
              </a:ext>
            </a:extLst>
          </p:cNvPr>
          <p:cNvSpPr>
            <a:spLocks noGrp="1"/>
          </p:cNvSpPr>
          <p:nvPr>
            <p:ph type="body" sz="half" idx="10"/>
          </p:nvPr>
        </p:nvSpPr>
        <p:spPr/>
        <p:txBody>
          <a:bodyPr/>
          <a:lstStyle/>
          <a:p>
            <a:r>
              <a:rPr lang="en-GB" dirty="0"/>
              <a:t>Simplified Retention/Disposal</a:t>
            </a:r>
          </a:p>
        </p:txBody>
      </p:sp>
      <p:sp>
        <p:nvSpPr>
          <p:cNvPr id="4" name="Slide Number Placeholder 3">
            <a:extLst>
              <a:ext uri="{FF2B5EF4-FFF2-40B4-BE49-F238E27FC236}">
                <a16:creationId xmlns:a16="http://schemas.microsoft.com/office/drawing/2014/main" id="{7C744B1A-933C-43F8-BA9A-D3097C42465F}"/>
              </a:ext>
            </a:extLst>
          </p:cNvPr>
          <p:cNvSpPr>
            <a:spLocks noGrp="1"/>
          </p:cNvSpPr>
          <p:nvPr>
            <p:ph type="sldNum" sz="quarter" idx="11"/>
          </p:nvPr>
        </p:nvSpPr>
        <p:spPr/>
        <p:txBody>
          <a:bodyPr/>
          <a:lstStyle/>
          <a:p>
            <a:fld id="{E0AA53EB-DC4B-4995-9066-E3AD3B788D6E}" type="slidenum">
              <a:rPr lang="en-GB" smtClean="0"/>
              <a:pPr/>
              <a:t>22</a:t>
            </a:fld>
            <a:endParaRPr lang="en-GB"/>
          </a:p>
        </p:txBody>
      </p:sp>
      <p:pic>
        <p:nvPicPr>
          <p:cNvPr id="5" name="Picture 2" descr="See the source image">
            <a:extLst>
              <a:ext uri="{FF2B5EF4-FFF2-40B4-BE49-F238E27FC236}">
                <a16:creationId xmlns:a16="http://schemas.microsoft.com/office/drawing/2014/main" id="{29EF0020-FD72-481D-8C5E-FD5996EEAC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44" y="2717397"/>
            <a:ext cx="990245" cy="9902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6316070-2811-49CE-90F1-37D7554D1CFF}"/>
              </a:ext>
            </a:extLst>
          </p:cNvPr>
          <p:cNvSpPr txBox="1"/>
          <p:nvPr/>
        </p:nvSpPr>
        <p:spPr>
          <a:xfrm>
            <a:off x="1234108" y="5720038"/>
            <a:ext cx="1010638" cy="400110"/>
          </a:xfrm>
          <a:prstGeom prst="rect">
            <a:avLst/>
          </a:prstGeom>
          <a:noFill/>
          <a:ln>
            <a:solidFill>
              <a:schemeClr val="accent1"/>
            </a:solidFill>
          </a:ln>
        </p:spPr>
        <p:txBody>
          <a:bodyPr wrap="square" rtlCol="0">
            <a:spAutoFit/>
          </a:bodyPr>
          <a:lstStyle/>
          <a:p>
            <a:pPr algn="ctr"/>
            <a:r>
              <a:rPr lang="en-GB" sz="2000" dirty="0">
                <a:solidFill>
                  <a:schemeClr val="bg1">
                    <a:lumMod val="50000"/>
                  </a:schemeClr>
                </a:solidFill>
                <a:latin typeface="Source Sans Pro" panose="020B0503030403020204" pitchFamily="34" charset="0"/>
                <a:ea typeface="Source Sans Pro" panose="020B0503030403020204" pitchFamily="34" charset="0"/>
              </a:rPr>
              <a:t>Files</a:t>
            </a:r>
            <a:endParaRPr lang="en-GB" dirty="0">
              <a:solidFill>
                <a:schemeClr val="bg1">
                  <a:lumMod val="50000"/>
                </a:schemeClr>
              </a:solidFill>
              <a:latin typeface="Source Sans Pro" panose="020B0503030403020204" pitchFamily="34" charset="0"/>
              <a:ea typeface="Source Sans Pro" panose="020B0503030403020204" pitchFamily="34" charset="0"/>
            </a:endParaRPr>
          </a:p>
        </p:txBody>
      </p:sp>
      <p:sp>
        <p:nvSpPr>
          <p:cNvPr id="7" name="TextBox 6">
            <a:extLst>
              <a:ext uri="{FF2B5EF4-FFF2-40B4-BE49-F238E27FC236}">
                <a16:creationId xmlns:a16="http://schemas.microsoft.com/office/drawing/2014/main" id="{69C93943-D089-4326-A74F-CF1E14CB2AE4}"/>
              </a:ext>
            </a:extLst>
          </p:cNvPr>
          <p:cNvSpPr txBox="1"/>
          <p:nvPr/>
        </p:nvSpPr>
        <p:spPr>
          <a:xfrm>
            <a:off x="2971084" y="5706123"/>
            <a:ext cx="1314450" cy="400110"/>
          </a:xfrm>
          <a:prstGeom prst="rect">
            <a:avLst/>
          </a:prstGeom>
          <a:noFill/>
          <a:ln>
            <a:solidFill>
              <a:schemeClr val="accent1"/>
            </a:solidFill>
          </a:ln>
        </p:spPr>
        <p:txBody>
          <a:bodyPr wrap="square" rtlCol="0">
            <a:spAutoFit/>
          </a:bodyPr>
          <a:lstStyle/>
          <a:p>
            <a:pPr algn="ctr"/>
            <a:r>
              <a:rPr lang="en-GB" sz="2000" dirty="0">
                <a:solidFill>
                  <a:schemeClr val="bg1">
                    <a:lumMod val="50000"/>
                  </a:schemeClr>
                </a:solidFill>
                <a:latin typeface="Source Sans Pro" panose="020B0503030403020204" pitchFamily="34" charset="0"/>
                <a:ea typeface="Source Sans Pro" panose="020B0503030403020204" pitchFamily="34" charset="0"/>
              </a:rPr>
              <a:t>Messages</a:t>
            </a:r>
            <a:endParaRPr lang="en-GB" dirty="0">
              <a:solidFill>
                <a:schemeClr val="bg1">
                  <a:lumMod val="50000"/>
                </a:schemeClr>
              </a:solidFill>
              <a:latin typeface="Source Sans Pro" panose="020B0503030403020204" pitchFamily="34" charset="0"/>
              <a:ea typeface="Source Sans Pro" panose="020B0503030403020204" pitchFamily="34" charset="0"/>
            </a:endParaRPr>
          </a:p>
        </p:txBody>
      </p:sp>
      <p:pic>
        <p:nvPicPr>
          <p:cNvPr id="8" name="Picture 2" descr="See the source image">
            <a:extLst>
              <a:ext uri="{FF2B5EF4-FFF2-40B4-BE49-F238E27FC236}">
                <a16:creationId xmlns:a16="http://schemas.microsoft.com/office/drawing/2014/main" id="{11830EEB-C624-48BD-9654-C19694D5F2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4107" y="4121535"/>
            <a:ext cx="1010638" cy="9871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text, sign&#10;&#10;Description automatically generated">
            <a:extLst>
              <a:ext uri="{FF2B5EF4-FFF2-40B4-BE49-F238E27FC236}">
                <a16:creationId xmlns:a16="http://schemas.microsoft.com/office/drawing/2014/main" id="{A3756DAC-6D6C-4370-A80B-DBA99EE614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6868" y="4006711"/>
            <a:ext cx="1299302" cy="1299302"/>
          </a:xfrm>
          <a:prstGeom prst="rect">
            <a:avLst/>
          </a:prstGeom>
        </p:spPr>
      </p:pic>
      <p:cxnSp>
        <p:nvCxnSpPr>
          <p:cNvPr id="11" name="Connector: Elbow 10">
            <a:extLst>
              <a:ext uri="{FF2B5EF4-FFF2-40B4-BE49-F238E27FC236}">
                <a16:creationId xmlns:a16="http://schemas.microsoft.com/office/drawing/2014/main" id="{C7C97487-FEC4-489A-921D-E07DF2C81609}"/>
              </a:ext>
            </a:extLst>
          </p:cNvPr>
          <p:cNvCxnSpPr>
            <a:cxnSpLocks/>
            <a:stCxn id="8" idx="2"/>
            <a:endCxn id="6" idx="0"/>
          </p:cNvCxnSpPr>
          <p:nvPr/>
        </p:nvCxnSpPr>
        <p:spPr>
          <a:xfrm rot="16200000" flipH="1">
            <a:off x="1433726" y="5414337"/>
            <a:ext cx="611400" cy="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B8C146B-F395-4991-BC19-34293FBCBD88}"/>
              </a:ext>
            </a:extLst>
          </p:cNvPr>
          <p:cNvCxnSpPr>
            <a:cxnSpLocks/>
            <a:stCxn id="17" idx="2"/>
            <a:endCxn id="5" idx="0"/>
          </p:cNvCxnSpPr>
          <p:nvPr/>
        </p:nvCxnSpPr>
        <p:spPr>
          <a:xfrm>
            <a:off x="2618866" y="2285193"/>
            <a:ext cx="1" cy="4322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B5E47F3-725D-48B9-AB7C-7E1C1001A9D3}"/>
              </a:ext>
            </a:extLst>
          </p:cNvPr>
          <p:cNvCxnSpPr>
            <a:cxnSpLocks/>
            <a:endCxn id="7" idx="0"/>
          </p:cNvCxnSpPr>
          <p:nvPr/>
        </p:nvCxnSpPr>
        <p:spPr>
          <a:xfrm>
            <a:off x="3628309" y="5108637"/>
            <a:ext cx="0" cy="5974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FBAB3F4-098B-44B7-AB76-838C7F7F04B6}"/>
              </a:ext>
            </a:extLst>
          </p:cNvPr>
          <p:cNvSpPr txBox="1"/>
          <p:nvPr/>
        </p:nvSpPr>
        <p:spPr>
          <a:xfrm>
            <a:off x="1954472" y="1638862"/>
            <a:ext cx="1328787" cy="646331"/>
          </a:xfrm>
          <a:prstGeom prst="rect">
            <a:avLst/>
          </a:prstGeom>
          <a:noFill/>
          <a:ln>
            <a:solidFill>
              <a:schemeClr val="accent1">
                <a:lumMod val="75000"/>
              </a:schemeClr>
            </a:solidFill>
          </a:ln>
        </p:spPr>
        <p:txBody>
          <a:bodyPr wrap="square">
            <a:spAutoFit/>
          </a:bodyPr>
          <a:lstStyle/>
          <a:p>
            <a:pPr algn="ctr"/>
            <a:r>
              <a:rPr lang="en-GB" dirty="0">
                <a:solidFill>
                  <a:schemeClr val="bg1">
                    <a:lumMod val="50000"/>
                  </a:schemeClr>
                </a:solidFill>
                <a:latin typeface="Source Sans Pro" panose="020B0503030403020204" pitchFamily="34" charset="0"/>
                <a:ea typeface="Source Sans Pro" panose="020B0503030403020204" pitchFamily="34" charset="0"/>
              </a:rPr>
              <a:t>Expiration Policy</a:t>
            </a:r>
          </a:p>
        </p:txBody>
      </p:sp>
      <p:cxnSp>
        <p:nvCxnSpPr>
          <p:cNvPr id="43" name="Straight Arrow Connector 42">
            <a:extLst>
              <a:ext uri="{FF2B5EF4-FFF2-40B4-BE49-F238E27FC236}">
                <a16:creationId xmlns:a16="http://schemas.microsoft.com/office/drawing/2014/main" id="{1E276759-2EA9-466C-815B-A4E6BA103664}"/>
              </a:ext>
            </a:extLst>
          </p:cNvPr>
          <p:cNvCxnSpPr>
            <a:cxnSpLocks/>
          </p:cNvCxnSpPr>
          <p:nvPr/>
        </p:nvCxnSpPr>
        <p:spPr>
          <a:xfrm flipH="1">
            <a:off x="1954472" y="3707642"/>
            <a:ext cx="448764" cy="2990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5D813ECF-FF62-4C45-A699-09C5C2871D23}"/>
              </a:ext>
            </a:extLst>
          </p:cNvPr>
          <p:cNvCxnSpPr>
            <a:cxnSpLocks/>
          </p:cNvCxnSpPr>
          <p:nvPr/>
        </p:nvCxnSpPr>
        <p:spPr>
          <a:xfrm>
            <a:off x="2971084" y="3707642"/>
            <a:ext cx="312175" cy="2908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0FEF28E2-AA71-4B41-892F-08435932E671}"/>
              </a:ext>
            </a:extLst>
          </p:cNvPr>
          <p:cNvSpPr txBox="1"/>
          <p:nvPr/>
        </p:nvSpPr>
        <p:spPr>
          <a:xfrm>
            <a:off x="5096562" y="1638862"/>
            <a:ext cx="1328787" cy="646331"/>
          </a:xfrm>
          <a:prstGeom prst="rect">
            <a:avLst/>
          </a:prstGeom>
          <a:noFill/>
          <a:ln>
            <a:solidFill>
              <a:schemeClr val="accent1">
                <a:lumMod val="75000"/>
              </a:schemeClr>
            </a:solidFill>
          </a:ln>
        </p:spPr>
        <p:txBody>
          <a:bodyPr wrap="square">
            <a:spAutoFit/>
          </a:bodyPr>
          <a:lstStyle/>
          <a:p>
            <a:pPr algn="ctr"/>
            <a:r>
              <a:rPr lang="en-GB" dirty="0">
                <a:solidFill>
                  <a:schemeClr val="bg1">
                    <a:lumMod val="50000"/>
                  </a:schemeClr>
                </a:solidFill>
                <a:latin typeface="Source Sans Pro" panose="020B0503030403020204" pitchFamily="34" charset="0"/>
                <a:ea typeface="Source Sans Pro" panose="020B0503030403020204" pitchFamily="34" charset="0"/>
              </a:rPr>
              <a:t>Retention Policy</a:t>
            </a:r>
          </a:p>
        </p:txBody>
      </p:sp>
      <p:cxnSp>
        <p:nvCxnSpPr>
          <p:cNvPr id="53" name="Straight Arrow Connector 52">
            <a:extLst>
              <a:ext uri="{FF2B5EF4-FFF2-40B4-BE49-F238E27FC236}">
                <a16:creationId xmlns:a16="http://schemas.microsoft.com/office/drawing/2014/main" id="{642BA3C5-266B-44E3-9093-6F06C3447867}"/>
              </a:ext>
            </a:extLst>
          </p:cNvPr>
          <p:cNvCxnSpPr>
            <a:cxnSpLocks/>
          </p:cNvCxnSpPr>
          <p:nvPr/>
        </p:nvCxnSpPr>
        <p:spPr>
          <a:xfrm flipH="1">
            <a:off x="5753787" y="2315946"/>
            <a:ext cx="10408" cy="6965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3D2CFA99-5117-4679-8352-CE23D3EB4004}"/>
              </a:ext>
            </a:extLst>
          </p:cNvPr>
          <p:cNvSpPr txBox="1"/>
          <p:nvPr/>
        </p:nvSpPr>
        <p:spPr>
          <a:xfrm>
            <a:off x="7300398" y="1638861"/>
            <a:ext cx="1328787" cy="646331"/>
          </a:xfrm>
          <a:prstGeom prst="rect">
            <a:avLst/>
          </a:prstGeom>
          <a:noFill/>
          <a:ln>
            <a:solidFill>
              <a:schemeClr val="accent1">
                <a:lumMod val="75000"/>
              </a:schemeClr>
            </a:solidFill>
          </a:ln>
        </p:spPr>
        <p:txBody>
          <a:bodyPr wrap="square">
            <a:spAutoFit/>
          </a:bodyPr>
          <a:lstStyle/>
          <a:p>
            <a:pPr algn="ctr"/>
            <a:r>
              <a:rPr lang="en-GB" dirty="0">
                <a:solidFill>
                  <a:schemeClr val="bg1">
                    <a:lumMod val="50000"/>
                  </a:schemeClr>
                </a:solidFill>
                <a:latin typeface="Source Sans Pro" panose="020B0503030403020204" pitchFamily="34" charset="0"/>
                <a:ea typeface="Source Sans Pro" panose="020B0503030403020204" pitchFamily="34" charset="0"/>
              </a:rPr>
              <a:t>Retention Policy</a:t>
            </a:r>
          </a:p>
        </p:txBody>
      </p:sp>
      <p:cxnSp>
        <p:nvCxnSpPr>
          <p:cNvPr id="56" name="Straight Arrow Connector 55">
            <a:extLst>
              <a:ext uri="{FF2B5EF4-FFF2-40B4-BE49-F238E27FC236}">
                <a16:creationId xmlns:a16="http://schemas.microsoft.com/office/drawing/2014/main" id="{F4DDA6B5-2522-4E3D-8585-33B947A2A8B2}"/>
              </a:ext>
            </a:extLst>
          </p:cNvPr>
          <p:cNvCxnSpPr>
            <a:cxnSpLocks/>
            <a:stCxn id="54" idx="2"/>
          </p:cNvCxnSpPr>
          <p:nvPr/>
        </p:nvCxnSpPr>
        <p:spPr>
          <a:xfrm flipH="1">
            <a:off x="7964791" y="2285192"/>
            <a:ext cx="1" cy="7341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0B865D5F-A443-4421-829C-BC17BF371916}"/>
              </a:ext>
            </a:extLst>
          </p:cNvPr>
          <p:cNvSpPr txBox="1"/>
          <p:nvPr/>
        </p:nvSpPr>
        <p:spPr>
          <a:xfrm>
            <a:off x="1954472" y="2316629"/>
            <a:ext cx="1328787" cy="276999"/>
          </a:xfrm>
          <a:prstGeom prst="rect">
            <a:avLst/>
          </a:prstGeom>
          <a:noFill/>
          <a:ln>
            <a:noFill/>
          </a:ln>
        </p:spPr>
        <p:txBody>
          <a:bodyPr wrap="square" rtlCol="0">
            <a:spAutoFit/>
          </a:bodyPr>
          <a:lstStyle/>
          <a:p>
            <a:pPr algn="ctr"/>
            <a:r>
              <a:rPr lang="en-GB" sz="1200" dirty="0">
                <a:solidFill>
                  <a:schemeClr val="bg1">
                    <a:lumMod val="50000"/>
                  </a:schemeClr>
                </a:solidFill>
                <a:latin typeface="Source Sans Pro" panose="020B0503030403020204" pitchFamily="34" charset="0"/>
                <a:ea typeface="Source Sans Pro" panose="020B0503030403020204" pitchFamily="34" charset="0"/>
              </a:rPr>
              <a:t>Deletes</a:t>
            </a:r>
          </a:p>
        </p:txBody>
      </p:sp>
      <p:sp>
        <p:nvSpPr>
          <p:cNvPr id="64" name="TextBox 63">
            <a:extLst>
              <a:ext uri="{FF2B5EF4-FFF2-40B4-BE49-F238E27FC236}">
                <a16:creationId xmlns:a16="http://schemas.microsoft.com/office/drawing/2014/main" id="{1FF682EA-0932-42B5-8D22-69D8742F87FA}"/>
              </a:ext>
            </a:extLst>
          </p:cNvPr>
          <p:cNvSpPr txBox="1"/>
          <p:nvPr/>
        </p:nvSpPr>
        <p:spPr>
          <a:xfrm>
            <a:off x="1580351" y="3651292"/>
            <a:ext cx="1328787" cy="276999"/>
          </a:xfrm>
          <a:prstGeom prst="rect">
            <a:avLst/>
          </a:prstGeom>
          <a:noFill/>
          <a:ln>
            <a:noFill/>
          </a:ln>
        </p:spPr>
        <p:txBody>
          <a:bodyPr wrap="square" rtlCol="0">
            <a:spAutoFit/>
          </a:bodyPr>
          <a:lstStyle/>
          <a:p>
            <a:pPr algn="ctr"/>
            <a:r>
              <a:rPr lang="en-GB" sz="1200" dirty="0">
                <a:solidFill>
                  <a:schemeClr val="bg1">
                    <a:lumMod val="50000"/>
                  </a:schemeClr>
                </a:solidFill>
                <a:latin typeface="Source Sans Pro" panose="020B0503030403020204" pitchFamily="34" charset="0"/>
                <a:ea typeface="Source Sans Pro" panose="020B0503030403020204" pitchFamily="34" charset="0"/>
              </a:rPr>
              <a:t>Deletes</a:t>
            </a:r>
          </a:p>
        </p:txBody>
      </p:sp>
      <p:sp>
        <p:nvSpPr>
          <p:cNvPr id="65" name="TextBox 64">
            <a:extLst>
              <a:ext uri="{FF2B5EF4-FFF2-40B4-BE49-F238E27FC236}">
                <a16:creationId xmlns:a16="http://schemas.microsoft.com/office/drawing/2014/main" id="{19E84763-7634-4061-890D-F801EE13A507}"/>
              </a:ext>
            </a:extLst>
          </p:cNvPr>
          <p:cNvSpPr txBox="1"/>
          <p:nvPr/>
        </p:nvSpPr>
        <p:spPr>
          <a:xfrm>
            <a:off x="2441323" y="3665765"/>
            <a:ext cx="1328787" cy="276999"/>
          </a:xfrm>
          <a:prstGeom prst="rect">
            <a:avLst/>
          </a:prstGeom>
          <a:noFill/>
          <a:ln>
            <a:noFill/>
          </a:ln>
        </p:spPr>
        <p:txBody>
          <a:bodyPr wrap="square" rtlCol="0">
            <a:spAutoFit/>
          </a:bodyPr>
          <a:lstStyle/>
          <a:p>
            <a:pPr algn="ctr"/>
            <a:r>
              <a:rPr lang="en-GB" sz="1200" dirty="0">
                <a:solidFill>
                  <a:schemeClr val="bg1">
                    <a:lumMod val="50000"/>
                  </a:schemeClr>
                </a:solidFill>
                <a:latin typeface="Source Sans Pro" panose="020B0503030403020204" pitchFamily="34" charset="0"/>
                <a:ea typeface="Source Sans Pro" panose="020B0503030403020204" pitchFamily="34" charset="0"/>
              </a:rPr>
              <a:t>Deletes</a:t>
            </a:r>
          </a:p>
        </p:txBody>
      </p:sp>
      <p:sp>
        <p:nvSpPr>
          <p:cNvPr id="66" name="TextBox 65">
            <a:extLst>
              <a:ext uri="{FF2B5EF4-FFF2-40B4-BE49-F238E27FC236}">
                <a16:creationId xmlns:a16="http://schemas.microsoft.com/office/drawing/2014/main" id="{52390B40-8574-4FB4-983E-4E620759E91C}"/>
              </a:ext>
            </a:extLst>
          </p:cNvPr>
          <p:cNvSpPr txBox="1"/>
          <p:nvPr/>
        </p:nvSpPr>
        <p:spPr>
          <a:xfrm>
            <a:off x="1074449" y="5201897"/>
            <a:ext cx="1328787" cy="276999"/>
          </a:xfrm>
          <a:prstGeom prst="rect">
            <a:avLst/>
          </a:prstGeom>
          <a:noFill/>
          <a:ln>
            <a:noFill/>
          </a:ln>
        </p:spPr>
        <p:txBody>
          <a:bodyPr wrap="square" rtlCol="0">
            <a:spAutoFit/>
          </a:bodyPr>
          <a:lstStyle/>
          <a:p>
            <a:pPr algn="ctr"/>
            <a:r>
              <a:rPr lang="en-GB" sz="1200" dirty="0">
                <a:solidFill>
                  <a:schemeClr val="bg1">
                    <a:lumMod val="50000"/>
                  </a:schemeClr>
                </a:solidFill>
                <a:latin typeface="Source Sans Pro" panose="020B0503030403020204" pitchFamily="34" charset="0"/>
                <a:ea typeface="Source Sans Pro" panose="020B0503030403020204" pitchFamily="34" charset="0"/>
              </a:rPr>
              <a:t>Deletes</a:t>
            </a:r>
          </a:p>
        </p:txBody>
      </p:sp>
      <p:sp>
        <p:nvSpPr>
          <p:cNvPr id="67" name="TextBox 66">
            <a:extLst>
              <a:ext uri="{FF2B5EF4-FFF2-40B4-BE49-F238E27FC236}">
                <a16:creationId xmlns:a16="http://schemas.microsoft.com/office/drawing/2014/main" id="{89DA6C2E-78A4-48B8-A168-4454BD737CF4}"/>
              </a:ext>
            </a:extLst>
          </p:cNvPr>
          <p:cNvSpPr txBox="1"/>
          <p:nvPr/>
        </p:nvSpPr>
        <p:spPr>
          <a:xfrm>
            <a:off x="2963915" y="5216066"/>
            <a:ext cx="1328787" cy="276999"/>
          </a:xfrm>
          <a:prstGeom prst="rect">
            <a:avLst/>
          </a:prstGeom>
          <a:noFill/>
          <a:ln>
            <a:noFill/>
          </a:ln>
        </p:spPr>
        <p:txBody>
          <a:bodyPr wrap="square" rtlCol="0">
            <a:spAutoFit/>
          </a:bodyPr>
          <a:lstStyle/>
          <a:p>
            <a:pPr algn="ctr"/>
            <a:r>
              <a:rPr lang="en-GB" sz="1200" dirty="0">
                <a:solidFill>
                  <a:schemeClr val="bg1">
                    <a:lumMod val="50000"/>
                  </a:schemeClr>
                </a:solidFill>
                <a:latin typeface="Source Sans Pro" panose="020B0503030403020204" pitchFamily="34" charset="0"/>
                <a:ea typeface="Source Sans Pro" panose="020B0503030403020204" pitchFamily="34" charset="0"/>
              </a:rPr>
              <a:t>Deletes</a:t>
            </a:r>
          </a:p>
        </p:txBody>
      </p:sp>
      <p:sp>
        <p:nvSpPr>
          <p:cNvPr id="68" name="TextBox 67">
            <a:extLst>
              <a:ext uri="{FF2B5EF4-FFF2-40B4-BE49-F238E27FC236}">
                <a16:creationId xmlns:a16="http://schemas.microsoft.com/office/drawing/2014/main" id="{3D595083-7590-4274-806B-9CC4832F1128}"/>
              </a:ext>
            </a:extLst>
          </p:cNvPr>
          <p:cNvSpPr txBox="1"/>
          <p:nvPr/>
        </p:nvSpPr>
        <p:spPr>
          <a:xfrm>
            <a:off x="5096562" y="4084079"/>
            <a:ext cx="1328787" cy="276999"/>
          </a:xfrm>
          <a:prstGeom prst="rect">
            <a:avLst/>
          </a:prstGeom>
          <a:noFill/>
          <a:ln>
            <a:noFill/>
          </a:ln>
        </p:spPr>
        <p:txBody>
          <a:bodyPr wrap="square" rtlCol="0">
            <a:spAutoFit/>
          </a:bodyPr>
          <a:lstStyle/>
          <a:p>
            <a:pPr algn="ctr"/>
            <a:r>
              <a:rPr lang="en-GB" sz="1200" dirty="0">
                <a:solidFill>
                  <a:schemeClr val="bg1">
                    <a:lumMod val="50000"/>
                  </a:schemeClr>
                </a:solidFill>
                <a:latin typeface="Source Sans Pro" panose="020B0503030403020204" pitchFamily="34" charset="0"/>
                <a:ea typeface="Source Sans Pro" panose="020B0503030403020204" pitchFamily="34" charset="0"/>
              </a:rPr>
              <a:t>Retains/Deletes</a:t>
            </a:r>
          </a:p>
        </p:txBody>
      </p:sp>
      <p:sp>
        <p:nvSpPr>
          <p:cNvPr id="70" name="TextBox 69">
            <a:extLst>
              <a:ext uri="{FF2B5EF4-FFF2-40B4-BE49-F238E27FC236}">
                <a16:creationId xmlns:a16="http://schemas.microsoft.com/office/drawing/2014/main" id="{EB5F122B-84C1-4118-8967-3DFA07E5D3EB}"/>
              </a:ext>
            </a:extLst>
          </p:cNvPr>
          <p:cNvSpPr txBox="1"/>
          <p:nvPr/>
        </p:nvSpPr>
        <p:spPr>
          <a:xfrm>
            <a:off x="7311289" y="4084078"/>
            <a:ext cx="1328787" cy="276999"/>
          </a:xfrm>
          <a:prstGeom prst="rect">
            <a:avLst/>
          </a:prstGeom>
          <a:noFill/>
          <a:ln>
            <a:noFill/>
          </a:ln>
        </p:spPr>
        <p:txBody>
          <a:bodyPr wrap="square" rtlCol="0">
            <a:spAutoFit/>
          </a:bodyPr>
          <a:lstStyle/>
          <a:p>
            <a:pPr algn="ctr"/>
            <a:r>
              <a:rPr lang="en-GB" sz="1200" dirty="0">
                <a:solidFill>
                  <a:schemeClr val="bg1">
                    <a:lumMod val="50000"/>
                  </a:schemeClr>
                </a:solidFill>
                <a:latin typeface="Source Sans Pro" panose="020B0503030403020204" pitchFamily="34" charset="0"/>
                <a:ea typeface="Source Sans Pro" panose="020B0503030403020204" pitchFamily="34" charset="0"/>
              </a:rPr>
              <a:t>Retains/Deletes</a:t>
            </a:r>
          </a:p>
        </p:txBody>
      </p:sp>
      <p:sp>
        <p:nvSpPr>
          <p:cNvPr id="74" name="TextBox 73">
            <a:extLst>
              <a:ext uri="{FF2B5EF4-FFF2-40B4-BE49-F238E27FC236}">
                <a16:creationId xmlns:a16="http://schemas.microsoft.com/office/drawing/2014/main" id="{A4B04164-A72C-412C-83D9-0D2A6B1BDC39}"/>
              </a:ext>
            </a:extLst>
          </p:cNvPr>
          <p:cNvSpPr txBox="1"/>
          <p:nvPr/>
        </p:nvSpPr>
        <p:spPr>
          <a:xfrm>
            <a:off x="5058940" y="4805536"/>
            <a:ext cx="1299302" cy="400110"/>
          </a:xfrm>
          <a:prstGeom prst="rect">
            <a:avLst/>
          </a:prstGeom>
          <a:noFill/>
          <a:ln>
            <a:solidFill>
              <a:schemeClr val="accent1"/>
            </a:solidFill>
          </a:ln>
        </p:spPr>
        <p:txBody>
          <a:bodyPr wrap="square" rtlCol="0">
            <a:spAutoFit/>
          </a:bodyPr>
          <a:lstStyle/>
          <a:p>
            <a:pPr algn="ctr"/>
            <a:r>
              <a:rPr lang="en-GB" sz="2000" dirty="0">
                <a:solidFill>
                  <a:schemeClr val="bg1">
                    <a:lumMod val="50000"/>
                  </a:schemeClr>
                </a:solidFill>
                <a:latin typeface="Source Sans Pro" panose="020B0503030403020204" pitchFamily="34" charset="0"/>
                <a:ea typeface="Source Sans Pro" panose="020B0503030403020204" pitchFamily="34" charset="0"/>
              </a:rPr>
              <a:t>Messages</a:t>
            </a:r>
            <a:endParaRPr lang="en-GB" dirty="0">
              <a:solidFill>
                <a:schemeClr val="bg1">
                  <a:lumMod val="50000"/>
                </a:schemeClr>
              </a:solidFill>
              <a:latin typeface="Source Sans Pro" panose="020B0503030403020204" pitchFamily="34" charset="0"/>
              <a:ea typeface="Source Sans Pro" panose="020B0503030403020204" pitchFamily="34" charset="0"/>
            </a:endParaRPr>
          </a:p>
        </p:txBody>
      </p:sp>
      <p:pic>
        <p:nvPicPr>
          <p:cNvPr id="75" name="Picture 2" descr="See the source image">
            <a:extLst>
              <a:ext uri="{FF2B5EF4-FFF2-40B4-BE49-F238E27FC236}">
                <a16:creationId xmlns:a16="http://schemas.microsoft.com/office/drawing/2014/main" id="{DAC9CD4E-1614-44AA-AC8C-98B28B5200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3469" y="2931952"/>
            <a:ext cx="990245" cy="990245"/>
          </a:xfrm>
          <a:prstGeom prst="rect">
            <a:avLst/>
          </a:prstGeom>
          <a:noFill/>
          <a:extLst>
            <a:ext uri="{909E8E84-426E-40DD-AFC4-6F175D3DCCD1}">
              <a14:hiddenFill xmlns:a14="http://schemas.microsoft.com/office/drawing/2010/main">
                <a:solidFill>
                  <a:srgbClr val="FFFFFF"/>
                </a:solidFill>
              </a14:hiddenFill>
            </a:ext>
          </a:extLst>
        </p:spPr>
      </p:pic>
      <p:cxnSp>
        <p:nvCxnSpPr>
          <p:cNvPr id="76" name="Straight Arrow Connector 75">
            <a:extLst>
              <a:ext uri="{FF2B5EF4-FFF2-40B4-BE49-F238E27FC236}">
                <a16:creationId xmlns:a16="http://schemas.microsoft.com/office/drawing/2014/main" id="{58790E0C-5E35-4220-B3C1-DD01671C0E30}"/>
              </a:ext>
            </a:extLst>
          </p:cNvPr>
          <p:cNvCxnSpPr>
            <a:cxnSpLocks/>
            <a:stCxn id="75" idx="2"/>
            <a:endCxn id="74" idx="0"/>
          </p:cNvCxnSpPr>
          <p:nvPr/>
        </p:nvCxnSpPr>
        <p:spPr>
          <a:xfrm flipH="1">
            <a:off x="5708591" y="3922197"/>
            <a:ext cx="1" cy="883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1DC15FB6-1C6A-409B-8DBA-90EE58C0449B}"/>
              </a:ext>
            </a:extLst>
          </p:cNvPr>
          <p:cNvSpPr txBox="1"/>
          <p:nvPr/>
        </p:nvSpPr>
        <p:spPr>
          <a:xfrm>
            <a:off x="7429495" y="4815956"/>
            <a:ext cx="1010638" cy="400110"/>
          </a:xfrm>
          <a:prstGeom prst="rect">
            <a:avLst/>
          </a:prstGeom>
          <a:noFill/>
          <a:ln>
            <a:solidFill>
              <a:schemeClr val="accent1"/>
            </a:solidFill>
          </a:ln>
        </p:spPr>
        <p:txBody>
          <a:bodyPr wrap="square" rtlCol="0">
            <a:spAutoFit/>
          </a:bodyPr>
          <a:lstStyle/>
          <a:p>
            <a:pPr algn="ctr"/>
            <a:r>
              <a:rPr lang="en-GB" sz="2000" dirty="0">
                <a:solidFill>
                  <a:schemeClr val="bg1">
                    <a:lumMod val="50000"/>
                  </a:schemeClr>
                </a:solidFill>
                <a:latin typeface="Source Sans Pro" panose="020B0503030403020204" pitchFamily="34" charset="0"/>
                <a:ea typeface="Source Sans Pro" panose="020B0503030403020204" pitchFamily="34" charset="0"/>
              </a:rPr>
              <a:t>Files</a:t>
            </a:r>
            <a:endParaRPr lang="en-GB" dirty="0">
              <a:solidFill>
                <a:schemeClr val="bg1">
                  <a:lumMod val="50000"/>
                </a:schemeClr>
              </a:solidFill>
              <a:latin typeface="Source Sans Pro" panose="020B0503030403020204" pitchFamily="34" charset="0"/>
              <a:ea typeface="Source Sans Pro" panose="020B0503030403020204" pitchFamily="34" charset="0"/>
            </a:endParaRPr>
          </a:p>
        </p:txBody>
      </p:sp>
      <p:pic>
        <p:nvPicPr>
          <p:cNvPr id="81" name="Picture 2" descr="See the source image">
            <a:extLst>
              <a:ext uri="{FF2B5EF4-FFF2-40B4-BE49-F238E27FC236}">
                <a16:creationId xmlns:a16="http://schemas.microsoft.com/office/drawing/2014/main" id="{E4606899-5FA2-4AFC-AC7E-8EE965FC1A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9472" y="3019355"/>
            <a:ext cx="945425" cy="923409"/>
          </a:xfrm>
          <a:prstGeom prst="rect">
            <a:avLst/>
          </a:prstGeom>
          <a:noFill/>
          <a:extLst>
            <a:ext uri="{909E8E84-426E-40DD-AFC4-6F175D3DCCD1}">
              <a14:hiddenFill xmlns:a14="http://schemas.microsoft.com/office/drawing/2010/main">
                <a:solidFill>
                  <a:srgbClr val="FFFFFF"/>
                </a:solidFill>
              </a14:hiddenFill>
            </a:ext>
          </a:extLst>
        </p:spPr>
      </p:pic>
      <p:cxnSp>
        <p:nvCxnSpPr>
          <p:cNvPr id="82" name="Straight Arrow Connector 81">
            <a:extLst>
              <a:ext uri="{FF2B5EF4-FFF2-40B4-BE49-F238E27FC236}">
                <a16:creationId xmlns:a16="http://schemas.microsoft.com/office/drawing/2014/main" id="{5B76420C-489F-4727-B780-CBB67FD45B32}"/>
              </a:ext>
            </a:extLst>
          </p:cNvPr>
          <p:cNvCxnSpPr>
            <a:cxnSpLocks/>
            <a:stCxn id="81" idx="2"/>
            <a:endCxn id="80" idx="0"/>
          </p:cNvCxnSpPr>
          <p:nvPr/>
        </p:nvCxnSpPr>
        <p:spPr>
          <a:xfrm>
            <a:off x="7932185" y="3942764"/>
            <a:ext cx="2629" cy="8731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5CB29D2E-9B56-48B8-9D8F-911E86DBDC03}"/>
              </a:ext>
            </a:extLst>
          </p:cNvPr>
          <p:cNvSpPr txBox="1"/>
          <p:nvPr/>
        </p:nvSpPr>
        <p:spPr>
          <a:xfrm>
            <a:off x="5145350" y="2471151"/>
            <a:ext cx="1237689" cy="276999"/>
          </a:xfrm>
          <a:prstGeom prst="rect">
            <a:avLst/>
          </a:prstGeom>
          <a:noFill/>
          <a:ln>
            <a:noFill/>
          </a:ln>
        </p:spPr>
        <p:txBody>
          <a:bodyPr wrap="square" rtlCol="0">
            <a:spAutoFit/>
          </a:bodyPr>
          <a:lstStyle/>
          <a:p>
            <a:pPr algn="ctr"/>
            <a:r>
              <a:rPr lang="en-GB" sz="1200" dirty="0">
                <a:solidFill>
                  <a:schemeClr val="bg1">
                    <a:lumMod val="50000"/>
                  </a:schemeClr>
                </a:solidFill>
                <a:latin typeface="Source Sans Pro" panose="020B0503030403020204" pitchFamily="34" charset="0"/>
                <a:ea typeface="Source Sans Pro" panose="020B0503030403020204" pitchFamily="34" charset="0"/>
              </a:rPr>
              <a:t>Applied to</a:t>
            </a:r>
          </a:p>
        </p:txBody>
      </p:sp>
      <p:sp>
        <p:nvSpPr>
          <p:cNvPr id="89" name="TextBox 88">
            <a:extLst>
              <a:ext uri="{FF2B5EF4-FFF2-40B4-BE49-F238E27FC236}">
                <a16:creationId xmlns:a16="http://schemas.microsoft.com/office/drawing/2014/main" id="{82B4B6CC-5394-450D-8201-FB40CE68B04E}"/>
              </a:ext>
            </a:extLst>
          </p:cNvPr>
          <p:cNvSpPr txBox="1"/>
          <p:nvPr/>
        </p:nvSpPr>
        <p:spPr>
          <a:xfrm>
            <a:off x="7311289" y="2473671"/>
            <a:ext cx="1237689" cy="276999"/>
          </a:xfrm>
          <a:prstGeom prst="rect">
            <a:avLst/>
          </a:prstGeom>
          <a:noFill/>
          <a:ln>
            <a:noFill/>
          </a:ln>
        </p:spPr>
        <p:txBody>
          <a:bodyPr wrap="square" rtlCol="0">
            <a:spAutoFit/>
          </a:bodyPr>
          <a:lstStyle/>
          <a:p>
            <a:pPr algn="ctr"/>
            <a:r>
              <a:rPr lang="en-GB" sz="1200" dirty="0">
                <a:solidFill>
                  <a:schemeClr val="bg1">
                    <a:lumMod val="50000"/>
                  </a:schemeClr>
                </a:solidFill>
                <a:latin typeface="Source Sans Pro" panose="020B0503030403020204" pitchFamily="34" charset="0"/>
                <a:ea typeface="Source Sans Pro" panose="020B0503030403020204" pitchFamily="34" charset="0"/>
              </a:rPr>
              <a:t>Applied to</a:t>
            </a:r>
          </a:p>
        </p:txBody>
      </p:sp>
      <p:sp>
        <p:nvSpPr>
          <p:cNvPr id="90" name="TextBox 89">
            <a:extLst>
              <a:ext uri="{FF2B5EF4-FFF2-40B4-BE49-F238E27FC236}">
                <a16:creationId xmlns:a16="http://schemas.microsoft.com/office/drawing/2014/main" id="{45FFFF5A-D85D-41CE-B74B-3F1B1EEE0176}"/>
              </a:ext>
            </a:extLst>
          </p:cNvPr>
          <p:cNvSpPr txBox="1"/>
          <p:nvPr/>
        </p:nvSpPr>
        <p:spPr>
          <a:xfrm>
            <a:off x="9420787" y="1633418"/>
            <a:ext cx="1328787" cy="646331"/>
          </a:xfrm>
          <a:prstGeom prst="rect">
            <a:avLst/>
          </a:prstGeom>
          <a:noFill/>
          <a:ln>
            <a:solidFill>
              <a:schemeClr val="accent1">
                <a:lumMod val="75000"/>
              </a:schemeClr>
            </a:solidFill>
          </a:ln>
        </p:spPr>
        <p:txBody>
          <a:bodyPr wrap="square">
            <a:spAutoFit/>
          </a:bodyPr>
          <a:lstStyle/>
          <a:p>
            <a:pPr algn="ctr"/>
            <a:r>
              <a:rPr lang="en-GB" dirty="0">
                <a:solidFill>
                  <a:schemeClr val="bg1">
                    <a:lumMod val="50000"/>
                  </a:schemeClr>
                </a:solidFill>
                <a:latin typeface="Source Sans Pro" panose="020B0503030403020204" pitchFamily="34" charset="0"/>
                <a:ea typeface="Source Sans Pro" panose="020B0503030403020204" pitchFamily="34" charset="0"/>
              </a:rPr>
              <a:t>Retention Labels</a:t>
            </a:r>
          </a:p>
        </p:txBody>
      </p:sp>
      <p:cxnSp>
        <p:nvCxnSpPr>
          <p:cNvPr id="91" name="Straight Arrow Connector 90">
            <a:extLst>
              <a:ext uri="{FF2B5EF4-FFF2-40B4-BE49-F238E27FC236}">
                <a16:creationId xmlns:a16="http://schemas.microsoft.com/office/drawing/2014/main" id="{20765227-515D-4311-A5F7-31594A4959B0}"/>
              </a:ext>
            </a:extLst>
          </p:cNvPr>
          <p:cNvCxnSpPr>
            <a:cxnSpLocks/>
            <a:stCxn id="90" idx="2"/>
          </p:cNvCxnSpPr>
          <p:nvPr/>
        </p:nvCxnSpPr>
        <p:spPr>
          <a:xfrm>
            <a:off x="10085181" y="2279749"/>
            <a:ext cx="0" cy="7341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C561726E-7D5D-4A18-BCF3-5BCD0984B44C}"/>
              </a:ext>
            </a:extLst>
          </p:cNvPr>
          <p:cNvSpPr txBox="1"/>
          <p:nvPr/>
        </p:nvSpPr>
        <p:spPr>
          <a:xfrm>
            <a:off x="9431678" y="4078635"/>
            <a:ext cx="1328787" cy="276999"/>
          </a:xfrm>
          <a:prstGeom prst="rect">
            <a:avLst/>
          </a:prstGeom>
          <a:noFill/>
          <a:ln>
            <a:noFill/>
          </a:ln>
        </p:spPr>
        <p:txBody>
          <a:bodyPr wrap="square" rtlCol="0">
            <a:spAutoFit/>
          </a:bodyPr>
          <a:lstStyle/>
          <a:p>
            <a:pPr algn="ctr"/>
            <a:r>
              <a:rPr lang="en-GB" sz="1200" dirty="0">
                <a:solidFill>
                  <a:schemeClr val="bg1">
                    <a:lumMod val="50000"/>
                  </a:schemeClr>
                </a:solidFill>
                <a:latin typeface="Source Sans Pro" panose="020B0503030403020204" pitchFamily="34" charset="0"/>
                <a:ea typeface="Source Sans Pro" panose="020B0503030403020204" pitchFamily="34" charset="0"/>
              </a:rPr>
              <a:t>Retains/Deletes</a:t>
            </a:r>
          </a:p>
        </p:txBody>
      </p:sp>
      <p:sp>
        <p:nvSpPr>
          <p:cNvPr id="93" name="TextBox 92">
            <a:extLst>
              <a:ext uri="{FF2B5EF4-FFF2-40B4-BE49-F238E27FC236}">
                <a16:creationId xmlns:a16="http://schemas.microsoft.com/office/drawing/2014/main" id="{E71238C8-34CF-4D14-A287-347A3DC77DCB}"/>
              </a:ext>
            </a:extLst>
          </p:cNvPr>
          <p:cNvSpPr txBox="1"/>
          <p:nvPr/>
        </p:nvSpPr>
        <p:spPr>
          <a:xfrm>
            <a:off x="9549884" y="4810513"/>
            <a:ext cx="1010638" cy="400110"/>
          </a:xfrm>
          <a:prstGeom prst="rect">
            <a:avLst/>
          </a:prstGeom>
          <a:noFill/>
          <a:ln>
            <a:solidFill>
              <a:schemeClr val="accent1"/>
            </a:solidFill>
          </a:ln>
        </p:spPr>
        <p:txBody>
          <a:bodyPr wrap="square" rtlCol="0">
            <a:spAutoFit/>
          </a:bodyPr>
          <a:lstStyle/>
          <a:p>
            <a:pPr algn="ctr"/>
            <a:r>
              <a:rPr lang="en-GB" sz="2000" dirty="0">
                <a:solidFill>
                  <a:schemeClr val="bg1">
                    <a:lumMod val="50000"/>
                  </a:schemeClr>
                </a:solidFill>
                <a:latin typeface="Source Sans Pro" panose="020B0503030403020204" pitchFamily="34" charset="0"/>
                <a:ea typeface="Source Sans Pro" panose="020B0503030403020204" pitchFamily="34" charset="0"/>
              </a:rPr>
              <a:t>Files</a:t>
            </a:r>
            <a:endParaRPr lang="en-GB" dirty="0">
              <a:solidFill>
                <a:schemeClr val="bg1">
                  <a:lumMod val="50000"/>
                </a:schemeClr>
              </a:solidFill>
              <a:latin typeface="Source Sans Pro" panose="020B0503030403020204" pitchFamily="34" charset="0"/>
              <a:ea typeface="Source Sans Pro" panose="020B0503030403020204" pitchFamily="34" charset="0"/>
            </a:endParaRPr>
          </a:p>
        </p:txBody>
      </p:sp>
      <p:pic>
        <p:nvPicPr>
          <p:cNvPr id="94" name="Picture 2" descr="See the source image">
            <a:extLst>
              <a:ext uri="{FF2B5EF4-FFF2-40B4-BE49-F238E27FC236}">
                <a16:creationId xmlns:a16="http://schemas.microsoft.com/office/drawing/2014/main" id="{3B01781A-FEA7-4498-9E31-0DA07FCBE3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9861" y="3013912"/>
            <a:ext cx="945425" cy="923409"/>
          </a:xfrm>
          <a:prstGeom prst="rect">
            <a:avLst/>
          </a:prstGeom>
          <a:noFill/>
          <a:extLst>
            <a:ext uri="{909E8E84-426E-40DD-AFC4-6F175D3DCCD1}">
              <a14:hiddenFill xmlns:a14="http://schemas.microsoft.com/office/drawing/2010/main">
                <a:solidFill>
                  <a:srgbClr val="FFFFFF"/>
                </a:solidFill>
              </a14:hiddenFill>
            </a:ext>
          </a:extLst>
        </p:spPr>
      </p:pic>
      <p:cxnSp>
        <p:nvCxnSpPr>
          <p:cNvPr id="95" name="Straight Arrow Connector 94">
            <a:extLst>
              <a:ext uri="{FF2B5EF4-FFF2-40B4-BE49-F238E27FC236}">
                <a16:creationId xmlns:a16="http://schemas.microsoft.com/office/drawing/2014/main" id="{EC0CD7DB-1484-4E0E-A1BE-6FAE831C2FA4}"/>
              </a:ext>
            </a:extLst>
          </p:cNvPr>
          <p:cNvCxnSpPr>
            <a:cxnSpLocks/>
            <a:stCxn id="94" idx="2"/>
            <a:endCxn id="93" idx="0"/>
          </p:cNvCxnSpPr>
          <p:nvPr/>
        </p:nvCxnSpPr>
        <p:spPr>
          <a:xfrm>
            <a:off x="10052574" y="3937321"/>
            <a:ext cx="2629" cy="8731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981D372D-B96D-47CC-B00B-45161AF8A77F}"/>
              </a:ext>
            </a:extLst>
          </p:cNvPr>
          <p:cNvSpPr txBox="1"/>
          <p:nvPr/>
        </p:nvSpPr>
        <p:spPr>
          <a:xfrm>
            <a:off x="9431678" y="2468228"/>
            <a:ext cx="1237689" cy="276999"/>
          </a:xfrm>
          <a:prstGeom prst="rect">
            <a:avLst/>
          </a:prstGeom>
          <a:noFill/>
          <a:ln>
            <a:noFill/>
          </a:ln>
        </p:spPr>
        <p:txBody>
          <a:bodyPr wrap="square" rtlCol="0">
            <a:spAutoFit/>
          </a:bodyPr>
          <a:lstStyle/>
          <a:p>
            <a:pPr algn="ctr"/>
            <a:r>
              <a:rPr lang="en-GB" sz="1200" dirty="0">
                <a:solidFill>
                  <a:schemeClr val="bg1">
                    <a:lumMod val="50000"/>
                  </a:schemeClr>
                </a:solidFill>
                <a:latin typeface="Source Sans Pro" panose="020B0503030403020204" pitchFamily="34" charset="0"/>
                <a:ea typeface="Source Sans Pro" panose="020B0503030403020204" pitchFamily="34" charset="0"/>
              </a:rPr>
              <a:t>Applied to</a:t>
            </a:r>
          </a:p>
        </p:txBody>
      </p:sp>
      <p:sp>
        <p:nvSpPr>
          <p:cNvPr id="97" name="Oval 96">
            <a:extLst>
              <a:ext uri="{FF2B5EF4-FFF2-40B4-BE49-F238E27FC236}">
                <a16:creationId xmlns:a16="http://schemas.microsoft.com/office/drawing/2014/main" id="{D7858BAC-5F4E-4BB6-A164-809ED4478640}"/>
              </a:ext>
            </a:extLst>
          </p:cNvPr>
          <p:cNvSpPr/>
          <p:nvPr/>
        </p:nvSpPr>
        <p:spPr>
          <a:xfrm>
            <a:off x="6203714" y="5592726"/>
            <a:ext cx="3346169" cy="10971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lumMod val="50000"/>
                  </a:schemeClr>
                </a:solidFill>
              </a:rPr>
              <a:t>Except, at the moment, for messages in Private Channels</a:t>
            </a:r>
          </a:p>
        </p:txBody>
      </p:sp>
      <p:cxnSp>
        <p:nvCxnSpPr>
          <p:cNvPr id="98" name="Straight Arrow Connector 97">
            <a:extLst>
              <a:ext uri="{FF2B5EF4-FFF2-40B4-BE49-F238E27FC236}">
                <a16:creationId xmlns:a16="http://schemas.microsoft.com/office/drawing/2014/main" id="{B29FFA6C-E802-4691-9624-842C2F8B3C34}"/>
              </a:ext>
            </a:extLst>
          </p:cNvPr>
          <p:cNvCxnSpPr>
            <a:cxnSpLocks/>
            <a:stCxn id="97" idx="1"/>
          </p:cNvCxnSpPr>
          <p:nvPr/>
        </p:nvCxnSpPr>
        <p:spPr>
          <a:xfrm flipH="1" flipV="1">
            <a:off x="5901071" y="5354565"/>
            <a:ext cx="792678" cy="3988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4287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8C5DB0-64FF-4398-BC4F-48667062B81E}"/>
              </a:ext>
            </a:extLst>
          </p:cNvPr>
          <p:cNvSpPr>
            <a:spLocks noGrp="1"/>
          </p:cNvSpPr>
          <p:nvPr>
            <p:ph type="body" sz="half" idx="2"/>
          </p:nvPr>
        </p:nvSpPr>
        <p:spPr>
          <a:xfrm>
            <a:off x="4253430" y="1970989"/>
            <a:ext cx="2586849" cy="3811588"/>
          </a:xfrm>
          <a:ln>
            <a:solidFill>
              <a:srgbClr val="C00000"/>
            </a:solidFill>
          </a:ln>
        </p:spPr>
        <p:txBody>
          <a:bodyPr>
            <a:normAutofit/>
          </a:bodyPr>
          <a:lstStyle/>
          <a:p>
            <a:r>
              <a:rPr lang="en-GB" sz="1700" b="1" dirty="0"/>
              <a:t>Retention Policy</a:t>
            </a:r>
          </a:p>
          <a:p>
            <a:r>
              <a:rPr lang="en-GB" sz="1700" dirty="0"/>
              <a:t>Applied to messages/chat</a:t>
            </a:r>
          </a:p>
          <a:p>
            <a:r>
              <a:rPr lang="en-GB" sz="1700" dirty="0"/>
              <a:t>Applied to files</a:t>
            </a:r>
          </a:p>
          <a:p>
            <a:r>
              <a:rPr lang="en-GB" sz="1700" dirty="0"/>
              <a:t>Set at Team / Site level by admins</a:t>
            </a:r>
          </a:p>
          <a:p>
            <a:r>
              <a:rPr lang="en-GB" sz="1700" dirty="0"/>
              <a:t>Applied to </a:t>
            </a:r>
            <a:r>
              <a:rPr lang="en-GB" sz="1700" u="sng" dirty="0"/>
              <a:t>all</a:t>
            </a:r>
            <a:r>
              <a:rPr lang="en-GB" sz="1700" dirty="0"/>
              <a:t> content in the Team/Site.</a:t>
            </a:r>
          </a:p>
          <a:p>
            <a:r>
              <a:rPr lang="en-GB" sz="1700" dirty="0"/>
              <a:t>Can retain content for certain period.</a:t>
            </a:r>
          </a:p>
          <a:p>
            <a:r>
              <a:rPr lang="en-GB" sz="1700" dirty="0"/>
              <a:t>Can delete content after a certain period</a:t>
            </a:r>
          </a:p>
          <a:p>
            <a:endParaRPr lang="en-GB" dirty="0"/>
          </a:p>
        </p:txBody>
      </p:sp>
      <p:sp>
        <p:nvSpPr>
          <p:cNvPr id="3" name="Text Placeholder 2">
            <a:extLst>
              <a:ext uri="{FF2B5EF4-FFF2-40B4-BE49-F238E27FC236}">
                <a16:creationId xmlns:a16="http://schemas.microsoft.com/office/drawing/2014/main" id="{E52B89C8-6A75-4D92-A7AC-2D80D5D929E5}"/>
              </a:ext>
            </a:extLst>
          </p:cNvPr>
          <p:cNvSpPr>
            <a:spLocks noGrp="1"/>
          </p:cNvSpPr>
          <p:nvPr>
            <p:ph type="body" sz="half" idx="10"/>
          </p:nvPr>
        </p:nvSpPr>
        <p:spPr/>
        <p:txBody>
          <a:bodyPr/>
          <a:lstStyle/>
          <a:p>
            <a:r>
              <a:rPr lang="en-GB" dirty="0"/>
              <a:t>Lifecycle policies</a:t>
            </a:r>
          </a:p>
        </p:txBody>
      </p:sp>
      <p:sp>
        <p:nvSpPr>
          <p:cNvPr id="4" name="Slide Number Placeholder 3">
            <a:extLst>
              <a:ext uri="{FF2B5EF4-FFF2-40B4-BE49-F238E27FC236}">
                <a16:creationId xmlns:a16="http://schemas.microsoft.com/office/drawing/2014/main" id="{FF3162A9-EBE0-4C39-B8BF-4516756D4D60}"/>
              </a:ext>
            </a:extLst>
          </p:cNvPr>
          <p:cNvSpPr>
            <a:spLocks noGrp="1"/>
          </p:cNvSpPr>
          <p:nvPr>
            <p:ph type="sldNum" sz="quarter" idx="11"/>
          </p:nvPr>
        </p:nvSpPr>
        <p:spPr/>
        <p:txBody>
          <a:bodyPr/>
          <a:lstStyle/>
          <a:p>
            <a:fld id="{E0AA53EB-DC4B-4995-9066-E3AD3B788D6E}" type="slidenum">
              <a:rPr lang="en-GB" smtClean="0"/>
              <a:pPr/>
              <a:t>23</a:t>
            </a:fld>
            <a:endParaRPr lang="en-GB"/>
          </a:p>
        </p:txBody>
      </p:sp>
      <p:sp>
        <p:nvSpPr>
          <p:cNvPr id="5" name="Text Placeholder 1">
            <a:extLst>
              <a:ext uri="{FF2B5EF4-FFF2-40B4-BE49-F238E27FC236}">
                <a16:creationId xmlns:a16="http://schemas.microsoft.com/office/drawing/2014/main" id="{1C03A6C9-DAAA-4FB3-A9BE-F4E7DD5E5771}"/>
              </a:ext>
            </a:extLst>
          </p:cNvPr>
          <p:cNvSpPr txBox="1">
            <a:spLocks/>
          </p:cNvSpPr>
          <p:nvPr/>
        </p:nvSpPr>
        <p:spPr>
          <a:xfrm>
            <a:off x="1457067" y="1970989"/>
            <a:ext cx="2586849" cy="3811588"/>
          </a:xfrm>
          <a:prstGeom prst="rect">
            <a:avLst/>
          </a:prstGeom>
          <a:ln>
            <a:solidFill>
              <a:srgbClr val="C00000"/>
            </a:solid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1">
                    <a:lumMod val="50000"/>
                  </a:schemeClr>
                </a:solidFill>
                <a:latin typeface="Source Sans Pro" panose="020B05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GB" sz="1700" b="1" dirty="0"/>
              <a:t>Expiration Policy</a:t>
            </a:r>
          </a:p>
          <a:p>
            <a:r>
              <a:rPr lang="en-GB" sz="1700" dirty="0"/>
              <a:t>Requires Azure AD Premium</a:t>
            </a:r>
          </a:p>
          <a:p>
            <a:r>
              <a:rPr lang="en-GB" sz="1700" dirty="0"/>
              <a:t>Applied to the Group</a:t>
            </a:r>
          </a:p>
          <a:p>
            <a:r>
              <a:rPr lang="en-GB" sz="1700" dirty="0"/>
              <a:t>Deletes all Teams content and apps</a:t>
            </a:r>
          </a:p>
          <a:p>
            <a:r>
              <a:rPr lang="en-GB" sz="1700" dirty="0"/>
              <a:t>Can be a set time period or be based on last activity</a:t>
            </a:r>
          </a:p>
          <a:p>
            <a:r>
              <a:rPr lang="en-GB" sz="1700" dirty="0"/>
              <a:t>Team owners get warnings that Team will expire and have the option to ‘Renew’</a:t>
            </a:r>
          </a:p>
        </p:txBody>
      </p:sp>
      <p:sp>
        <p:nvSpPr>
          <p:cNvPr id="6" name="Text Placeholder 1">
            <a:extLst>
              <a:ext uri="{FF2B5EF4-FFF2-40B4-BE49-F238E27FC236}">
                <a16:creationId xmlns:a16="http://schemas.microsoft.com/office/drawing/2014/main" id="{750CC419-9561-4454-BDEB-DAF3659D0C95}"/>
              </a:ext>
            </a:extLst>
          </p:cNvPr>
          <p:cNvSpPr txBox="1">
            <a:spLocks/>
          </p:cNvSpPr>
          <p:nvPr/>
        </p:nvSpPr>
        <p:spPr>
          <a:xfrm>
            <a:off x="7088779" y="1970989"/>
            <a:ext cx="2586849" cy="3811588"/>
          </a:xfrm>
          <a:prstGeom prst="rect">
            <a:avLst/>
          </a:prstGeom>
          <a:ln>
            <a:solidFill>
              <a:srgbClr val="C00000"/>
            </a:solidFill>
          </a:ln>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1">
                    <a:lumMod val="50000"/>
                  </a:schemeClr>
                </a:solidFill>
                <a:latin typeface="Source Sans Pro" panose="020B05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GB" sz="2000" b="1" dirty="0"/>
              <a:t>Retention Labels</a:t>
            </a:r>
          </a:p>
          <a:p>
            <a:r>
              <a:rPr lang="en-GB" sz="2000" dirty="0"/>
              <a:t>Applied to files</a:t>
            </a:r>
          </a:p>
          <a:p>
            <a:r>
              <a:rPr lang="en-GB" sz="2000" dirty="0"/>
              <a:t>Admins can set defaults/auto application (requires E5 Licence)</a:t>
            </a:r>
          </a:p>
          <a:p>
            <a:r>
              <a:rPr lang="en-GB" sz="2000" dirty="0"/>
              <a:t>Can use IA/metadata to apply at scale</a:t>
            </a:r>
          </a:p>
          <a:p>
            <a:r>
              <a:rPr lang="en-GB" sz="2000" dirty="0"/>
              <a:t>Can be applied/changed by users</a:t>
            </a:r>
          </a:p>
          <a:p>
            <a:r>
              <a:rPr lang="en-GB" sz="2000" dirty="0"/>
              <a:t>Applied at a document level</a:t>
            </a:r>
          </a:p>
          <a:p>
            <a:r>
              <a:rPr lang="en-GB" sz="2000" dirty="0"/>
              <a:t>Can retain content for certain period.</a:t>
            </a:r>
          </a:p>
          <a:p>
            <a:r>
              <a:rPr lang="en-GB" sz="2000" dirty="0"/>
              <a:t>Can delete content after a certain period</a:t>
            </a:r>
          </a:p>
        </p:txBody>
      </p:sp>
    </p:spTree>
    <p:extLst>
      <p:ext uri="{BB962C8B-B14F-4D97-AF65-F5344CB8AC3E}">
        <p14:creationId xmlns:p14="http://schemas.microsoft.com/office/powerpoint/2010/main" val="4243751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6C2375-456D-46FD-916C-BC8F39A31C43}"/>
              </a:ext>
            </a:extLst>
          </p:cNvPr>
          <p:cNvSpPr>
            <a:spLocks noGrp="1"/>
          </p:cNvSpPr>
          <p:nvPr>
            <p:ph type="body" sz="half" idx="2"/>
          </p:nvPr>
        </p:nvSpPr>
        <p:spPr>
          <a:xfrm>
            <a:off x="560388" y="1892300"/>
            <a:ext cx="5659659" cy="3811588"/>
          </a:xfrm>
        </p:spPr>
        <p:txBody>
          <a:bodyPr>
            <a:normAutofit lnSpcReduction="10000"/>
          </a:bodyPr>
          <a:lstStyle/>
          <a:p>
            <a:r>
              <a:rPr lang="en-GB" sz="2400" dirty="0"/>
              <a:t>If an Expiration Policy has been set but the content is marked to be retained for a longer period via Retention Policies or Retention Labels then the content won’t be deleted.</a:t>
            </a:r>
          </a:p>
          <a:p>
            <a:r>
              <a:rPr lang="en-GB" sz="2400" dirty="0"/>
              <a:t>The Team will been deleted but the content remains in the appropriate ‘retention container’.</a:t>
            </a:r>
          </a:p>
          <a:p>
            <a:r>
              <a:rPr lang="en-GB" sz="2400" dirty="0"/>
              <a:t>Note that these are not visible to users but are discoverable via retention and eDiscovery functions.  </a:t>
            </a:r>
          </a:p>
        </p:txBody>
      </p:sp>
      <p:sp>
        <p:nvSpPr>
          <p:cNvPr id="3" name="Text Placeholder 2">
            <a:extLst>
              <a:ext uri="{FF2B5EF4-FFF2-40B4-BE49-F238E27FC236}">
                <a16:creationId xmlns:a16="http://schemas.microsoft.com/office/drawing/2014/main" id="{AAB1CDD4-7D17-469C-9C96-CF2C957CC239}"/>
              </a:ext>
            </a:extLst>
          </p:cNvPr>
          <p:cNvSpPr>
            <a:spLocks noGrp="1"/>
          </p:cNvSpPr>
          <p:nvPr>
            <p:ph type="body" sz="half" idx="10"/>
          </p:nvPr>
        </p:nvSpPr>
        <p:spPr/>
        <p:txBody>
          <a:bodyPr/>
          <a:lstStyle/>
          <a:p>
            <a:r>
              <a:rPr lang="en-GB" dirty="0"/>
              <a:t>Precedence</a:t>
            </a:r>
          </a:p>
        </p:txBody>
      </p:sp>
      <p:sp>
        <p:nvSpPr>
          <p:cNvPr id="4" name="Slide Number Placeholder 3">
            <a:extLst>
              <a:ext uri="{FF2B5EF4-FFF2-40B4-BE49-F238E27FC236}">
                <a16:creationId xmlns:a16="http://schemas.microsoft.com/office/drawing/2014/main" id="{DF201B0E-D4C0-458B-8EC4-34DFD57F36B2}"/>
              </a:ext>
            </a:extLst>
          </p:cNvPr>
          <p:cNvSpPr>
            <a:spLocks noGrp="1"/>
          </p:cNvSpPr>
          <p:nvPr>
            <p:ph type="sldNum" sz="quarter" idx="11"/>
          </p:nvPr>
        </p:nvSpPr>
        <p:spPr/>
        <p:txBody>
          <a:bodyPr/>
          <a:lstStyle/>
          <a:p>
            <a:fld id="{E0AA53EB-DC4B-4995-9066-E3AD3B788D6E}" type="slidenum">
              <a:rPr lang="en-GB" smtClean="0"/>
              <a:pPr/>
              <a:t>24</a:t>
            </a:fld>
            <a:endParaRPr lang="en-GB"/>
          </a:p>
        </p:txBody>
      </p:sp>
      <p:sp>
        <p:nvSpPr>
          <p:cNvPr id="6" name="TextBox 5">
            <a:extLst>
              <a:ext uri="{FF2B5EF4-FFF2-40B4-BE49-F238E27FC236}">
                <a16:creationId xmlns:a16="http://schemas.microsoft.com/office/drawing/2014/main" id="{FA2B5235-8D64-4F56-8279-EF722964E086}"/>
              </a:ext>
            </a:extLst>
          </p:cNvPr>
          <p:cNvSpPr txBox="1"/>
          <p:nvPr/>
        </p:nvSpPr>
        <p:spPr>
          <a:xfrm>
            <a:off x="7353301" y="1892300"/>
            <a:ext cx="1780066" cy="707886"/>
          </a:xfrm>
          <a:prstGeom prst="rect">
            <a:avLst/>
          </a:prstGeom>
          <a:noFill/>
          <a:ln>
            <a:solidFill>
              <a:schemeClr val="accent1">
                <a:lumMod val="75000"/>
              </a:schemeClr>
            </a:solidFill>
          </a:ln>
        </p:spPr>
        <p:txBody>
          <a:bodyPr wrap="square">
            <a:spAutoFit/>
          </a:bodyPr>
          <a:lstStyle/>
          <a:p>
            <a:pPr algn="ctr"/>
            <a:r>
              <a:rPr lang="en-GB" sz="2000" dirty="0">
                <a:solidFill>
                  <a:schemeClr val="bg1">
                    <a:lumMod val="50000"/>
                  </a:schemeClr>
                </a:solidFill>
                <a:latin typeface="Source Sans Pro" panose="020B0503030403020204" pitchFamily="34" charset="0"/>
                <a:ea typeface="Source Sans Pro" panose="020B0503030403020204" pitchFamily="34" charset="0"/>
              </a:rPr>
              <a:t>Retention Labels</a:t>
            </a:r>
          </a:p>
        </p:txBody>
      </p:sp>
      <p:sp>
        <p:nvSpPr>
          <p:cNvPr id="7" name="TextBox 6">
            <a:extLst>
              <a:ext uri="{FF2B5EF4-FFF2-40B4-BE49-F238E27FC236}">
                <a16:creationId xmlns:a16="http://schemas.microsoft.com/office/drawing/2014/main" id="{8C2B5560-BD40-43B2-B0D0-C6CFCC84E884}"/>
              </a:ext>
            </a:extLst>
          </p:cNvPr>
          <p:cNvSpPr txBox="1"/>
          <p:nvPr/>
        </p:nvSpPr>
        <p:spPr>
          <a:xfrm>
            <a:off x="7353300" y="3429001"/>
            <a:ext cx="1780066" cy="707886"/>
          </a:xfrm>
          <a:prstGeom prst="rect">
            <a:avLst/>
          </a:prstGeom>
          <a:noFill/>
          <a:ln>
            <a:solidFill>
              <a:schemeClr val="accent1">
                <a:lumMod val="75000"/>
              </a:schemeClr>
            </a:solidFill>
          </a:ln>
        </p:spPr>
        <p:txBody>
          <a:bodyPr wrap="square">
            <a:spAutoFit/>
          </a:bodyPr>
          <a:lstStyle/>
          <a:p>
            <a:pPr algn="ctr"/>
            <a:r>
              <a:rPr lang="en-GB" sz="2000" dirty="0">
                <a:solidFill>
                  <a:schemeClr val="bg1">
                    <a:lumMod val="50000"/>
                  </a:schemeClr>
                </a:solidFill>
                <a:latin typeface="Source Sans Pro" panose="020B0503030403020204" pitchFamily="34" charset="0"/>
                <a:ea typeface="Source Sans Pro" panose="020B0503030403020204" pitchFamily="34" charset="0"/>
              </a:rPr>
              <a:t>Retention Policy</a:t>
            </a:r>
          </a:p>
        </p:txBody>
      </p:sp>
      <p:sp>
        <p:nvSpPr>
          <p:cNvPr id="8" name="TextBox 7">
            <a:extLst>
              <a:ext uri="{FF2B5EF4-FFF2-40B4-BE49-F238E27FC236}">
                <a16:creationId xmlns:a16="http://schemas.microsoft.com/office/drawing/2014/main" id="{1E9257B5-36F8-4EF1-B729-D333A48BE9E5}"/>
              </a:ext>
            </a:extLst>
          </p:cNvPr>
          <p:cNvSpPr txBox="1"/>
          <p:nvPr/>
        </p:nvSpPr>
        <p:spPr>
          <a:xfrm>
            <a:off x="7353300" y="4891926"/>
            <a:ext cx="1780066" cy="707886"/>
          </a:xfrm>
          <a:prstGeom prst="rect">
            <a:avLst/>
          </a:prstGeom>
          <a:noFill/>
          <a:ln>
            <a:solidFill>
              <a:schemeClr val="accent1">
                <a:lumMod val="75000"/>
              </a:schemeClr>
            </a:solidFill>
          </a:ln>
        </p:spPr>
        <p:txBody>
          <a:bodyPr wrap="square">
            <a:spAutoFit/>
          </a:bodyPr>
          <a:lstStyle/>
          <a:p>
            <a:pPr algn="ctr"/>
            <a:r>
              <a:rPr lang="en-GB" sz="2000" dirty="0">
                <a:solidFill>
                  <a:schemeClr val="bg1">
                    <a:lumMod val="50000"/>
                  </a:schemeClr>
                </a:solidFill>
                <a:latin typeface="Source Sans Pro" panose="020B0503030403020204" pitchFamily="34" charset="0"/>
                <a:ea typeface="Source Sans Pro" panose="020B0503030403020204" pitchFamily="34" charset="0"/>
              </a:rPr>
              <a:t>Expiration Policy</a:t>
            </a:r>
          </a:p>
        </p:txBody>
      </p:sp>
      <p:cxnSp>
        <p:nvCxnSpPr>
          <p:cNvPr id="9" name="Straight Arrow Connector 8">
            <a:extLst>
              <a:ext uri="{FF2B5EF4-FFF2-40B4-BE49-F238E27FC236}">
                <a16:creationId xmlns:a16="http://schemas.microsoft.com/office/drawing/2014/main" id="{CACFED61-734E-4E7F-A037-731258A3AA78}"/>
              </a:ext>
            </a:extLst>
          </p:cNvPr>
          <p:cNvCxnSpPr>
            <a:cxnSpLocks/>
            <a:stCxn id="6" idx="2"/>
            <a:endCxn id="7" idx="0"/>
          </p:cNvCxnSpPr>
          <p:nvPr/>
        </p:nvCxnSpPr>
        <p:spPr>
          <a:xfrm flipH="1">
            <a:off x="8243333" y="2600186"/>
            <a:ext cx="1" cy="8288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FC8AA07-4D39-4A72-89AC-316A4D1F6842}"/>
              </a:ext>
            </a:extLst>
          </p:cNvPr>
          <p:cNvSpPr txBox="1"/>
          <p:nvPr/>
        </p:nvSpPr>
        <p:spPr>
          <a:xfrm>
            <a:off x="7587497" y="2789851"/>
            <a:ext cx="1328787" cy="461665"/>
          </a:xfrm>
          <a:prstGeom prst="rect">
            <a:avLst/>
          </a:prstGeom>
          <a:noFill/>
          <a:ln>
            <a:noFill/>
          </a:ln>
        </p:spPr>
        <p:txBody>
          <a:bodyPr wrap="square" rtlCol="0">
            <a:spAutoFit/>
          </a:bodyPr>
          <a:lstStyle/>
          <a:p>
            <a:pPr algn="ctr"/>
            <a:r>
              <a:rPr lang="en-GB" sz="1200" dirty="0">
                <a:solidFill>
                  <a:schemeClr val="bg1">
                    <a:lumMod val="50000"/>
                  </a:schemeClr>
                </a:solidFill>
                <a:latin typeface="Source Sans Pro" panose="020B0503030403020204" pitchFamily="34" charset="0"/>
                <a:ea typeface="Source Sans Pro" panose="020B0503030403020204" pitchFamily="34" charset="0"/>
              </a:rPr>
              <a:t>Takes Precedence</a:t>
            </a:r>
          </a:p>
        </p:txBody>
      </p:sp>
      <p:cxnSp>
        <p:nvCxnSpPr>
          <p:cNvPr id="12" name="Straight Arrow Connector 11">
            <a:extLst>
              <a:ext uri="{FF2B5EF4-FFF2-40B4-BE49-F238E27FC236}">
                <a16:creationId xmlns:a16="http://schemas.microsoft.com/office/drawing/2014/main" id="{23C71F42-3E8F-459A-9FE6-B9F7704CE8B5}"/>
              </a:ext>
            </a:extLst>
          </p:cNvPr>
          <p:cNvCxnSpPr>
            <a:cxnSpLocks/>
            <a:stCxn id="7" idx="2"/>
            <a:endCxn id="8" idx="0"/>
          </p:cNvCxnSpPr>
          <p:nvPr/>
        </p:nvCxnSpPr>
        <p:spPr>
          <a:xfrm>
            <a:off x="8243333" y="4136887"/>
            <a:ext cx="0" cy="7550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6068F0A-79E6-48AE-B1A5-54B82C7EE047}"/>
              </a:ext>
            </a:extLst>
          </p:cNvPr>
          <p:cNvSpPr txBox="1"/>
          <p:nvPr/>
        </p:nvSpPr>
        <p:spPr>
          <a:xfrm>
            <a:off x="7578939" y="4257816"/>
            <a:ext cx="1328787" cy="461665"/>
          </a:xfrm>
          <a:prstGeom prst="rect">
            <a:avLst/>
          </a:prstGeom>
          <a:noFill/>
          <a:ln>
            <a:noFill/>
          </a:ln>
        </p:spPr>
        <p:txBody>
          <a:bodyPr wrap="square" rtlCol="0">
            <a:spAutoFit/>
          </a:bodyPr>
          <a:lstStyle/>
          <a:p>
            <a:pPr algn="ctr"/>
            <a:r>
              <a:rPr lang="en-GB" sz="1200" dirty="0">
                <a:solidFill>
                  <a:schemeClr val="bg1">
                    <a:lumMod val="50000"/>
                  </a:schemeClr>
                </a:solidFill>
                <a:latin typeface="Source Sans Pro" panose="020B0503030403020204" pitchFamily="34" charset="0"/>
                <a:ea typeface="Source Sans Pro" panose="020B0503030403020204" pitchFamily="34" charset="0"/>
              </a:rPr>
              <a:t>Takes Precedence</a:t>
            </a:r>
          </a:p>
        </p:txBody>
      </p:sp>
    </p:spTree>
    <p:extLst>
      <p:ext uri="{BB962C8B-B14F-4D97-AF65-F5344CB8AC3E}">
        <p14:creationId xmlns:p14="http://schemas.microsoft.com/office/powerpoint/2010/main" val="1842694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2CE766-2496-465A-A694-DC61794BE10A}"/>
              </a:ext>
            </a:extLst>
          </p:cNvPr>
          <p:cNvSpPr>
            <a:spLocks noGrp="1"/>
          </p:cNvSpPr>
          <p:nvPr>
            <p:ph type="body" sz="half" idx="2"/>
          </p:nvPr>
        </p:nvSpPr>
        <p:spPr>
          <a:xfrm>
            <a:off x="560387" y="1892300"/>
            <a:ext cx="6659119" cy="3811588"/>
          </a:xfrm>
        </p:spPr>
        <p:txBody>
          <a:bodyPr>
            <a:normAutofit fontScale="92500"/>
          </a:bodyPr>
          <a:lstStyle/>
          <a:p>
            <a:r>
              <a:rPr lang="en-GB" sz="2800" dirty="0"/>
              <a:t>Makes a Team read-only for members.</a:t>
            </a:r>
          </a:p>
          <a:p>
            <a:r>
              <a:rPr lang="en-GB" sz="2800" dirty="0"/>
              <a:t>Can be done by a Team Admin or the Team Owner.</a:t>
            </a:r>
          </a:p>
          <a:p>
            <a:r>
              <a:rPr lang="en-GB" sz="2800" dirty="0"/>
              <a:t>‘Hides’ the Team but it is still searchable.</a:t>
            </a:r>
          </a:p>
          <a:p>
            <a:r>
              <a:rPr lang="en-GB" sz="2800" dirty="0"/>
              <a:t>Team owners can still edit/delete documents</a:t>
            </a:r>
          </a:p>
          <a:p>
            <a:r>
              <a:rPr lang="en-GB" sz="2800" dirty="0"/>
              <a:t>More of a usability feature than a compliance one.</a:t>
            </a:r>
          </a:p>
          <a:p>
            <a:r>
              <a:rPr lang="en-GB" sz="2800" dirty="0"/>
              <a:t>Can be restored anytime by Admin or Owner</a:t>
            </a:r>
          </a:p>
          <a:p>
            <a:endParaRPr lang="en-GB" sz="2000" dirty="0"/>
          </a:p>
        </p:txBody>
      </p:sp>
      <p:sp>
        <p:nvSpPr>
          <p:cNvPr id="3" name="Text Placeholder 2">
            <a:extLst>
              <a:ext uri="{FF2B5EF4-FFF2-40B4-BE49-F238E27FC236}">
                <a16:creationId xmlns:a16="http://schemas.microsoft.com/office/drawing/2014/main" id="{CBA16B51-CBCA-42DE-B00A-18A7E19EBF8E}"/>
              </a:ext>
            </a:extLst>
          </p:cNvPr>
          <p:cNvSpPr>
            <a:spLocks noGrp="1"/>
          </p:cNvSpPr>
          <p:nvPr>
            <p:ph type="body" sz="half" idx="10"/>
          </p:nvPr>
        </p:nvSpPr>
        <p:spPr/>
        <p:txBody>
          <a:bodyPr/>
          <a:lstStyle/>
          <a:p>
            <a:r>
              <a:rPr lang="en-GB" dirty="0"/>
              <a:t>Archiving</a:t>
            </a:r>
          </a:p>
        </p:txBody>
      </p:sp>
      <p:sp>
        <p:nvSpPr>
          <p:cNvPr id="4" name="Slide Number Placeholder 3">
            <a:extLst>
              <a:ext uri="{FF2B5EF4-FFF2-40B4-BE49-F238E27FC236}">
                <a16:creationId xmlns:a16="http://schemas.microsoft.com/office/drawing/2014/main" id="{EC159CBC-FA43-457C-9F81-AA40624718A3}"/>
              </a:ext>
            </a:extLst>
          </p:cNvPr>
          <p:cNvSpPr>
            <a:spLocks noGrp="1"/>
          </p:cNvSpPr>
          <p:nvPr>
            <p:ph type="sldNum" sz="quarter" idx="11"/>
          </p:nvPr>
        </p:nvSpPr>
        <p:spPr/>
        <p:txBody>
          <a:bodyPr/>
          <a:lstStyle/>
          <a:p>
            <a:fld id="{E0AA53EB-DC4B-4995-9066-E3AD3B788D6E}" type="slidenum">
              <a:rPr lang="en-GB" smtClean="0"/>
              <a:pPr/>
              <a:t>25</a:t>
            </a:fld>
            <a:endParaRPr lang="en-GB"/>
          </a:p>
        </p:txBody>
      </p:sp>
      <p:pic>
        <p:nvPicPr>
          <p:cNvPr id="6" name="Graphic 5" descr="Filing Box Archive with solid fill">
            <a:extLst>
              <a:ext uri="{FF2B5EF4-FFF2-40B4-BE49-F238E27FC236}">
                <a16:creationId xmlns:a16="http://schemas.microsoft.com/office/drawing/2014/main" id="{460985D3-D2E2-406C-9C91-FEF99D7505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6819" y="2206256"/>
            <a:ext cx="2186762" cy="2186762"/>
          </a:xfrm>
          <a:prstGeom prst="rect">
            <a:avLst/>
          </a:prstGeom>
        </p:spPr>
      </p:pic>
    </p:spTree>
    <p:extLst>
      <p:ext uri="{BB962C8B-B14F-4D97-AF65-F5344CB8AC3E}">
        <p14:creationId xmlns:p14="http://schemas.microsoft.com/office/powerpoint/2010/main" val="505770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C646F3-5CA0-4AA1-B259-CD16152BF38A}"/>
              </a:ext>
            </a:extLst>
          </p:cNvPr>
          <p:cNvSpPr>
            <a:spLocks noGrp="1"/>
          </p:cNvSpPr>
          <p:nvPr>
            <p:ph type="body" sz="half" idx="2"/>
          </p:nvPr>
        </p:nvSpPr>
        <p:spPr>
          <a:xfrm>
            <a:off x="560388" y="1892300"/>
            <a:ext cx="11199812" cy="4327408"/>
          </a:xfrm>
        </p:spPr>
        <p:txBody>
          <a:bodyPr>
            <a:normAutofit/>
          </a:bodyPr>
          <a:lstStyle/>
          <a:p>
            <a:r>
              <a:rPr lang="en-GB" sz="2400" b="1" dirty="0"/>
              <a:t>External access </a:t>
            </a:r>
            <a:r>
              <a:rPr lang="en-GB" sz="2400" dirty="0"/>
              <a:t>– are you going to allow external ‘guest’ access? If you do so then beware that this a ‘universal’ setting by default so if you allow self creation of Team you can’t prevent them adding external guests.</a:t>
            </a:r>
          </a:p>
          <a:p>
            <a:r>
              <a:rPr lang="en-GB" sz="2400" b="1" dirty="0"/>
              <a:t>3</a:t>
            </a:r>
            <a:r>
              <a:rPr lang="en-GB" sz="2400" b="1" baseline="30000" dirty="0"/>
              <a:t>rd</a:t>
            </a:r>
            <a:r>
              <a:rPr lang="en-GB" sz="2400" b="1" dirty="0"/>
              <a:t> party apps </a:t>
            </a:r>
            <a:r>
              <a:rPr lang="en-GB" sz="2400" dirty="0"/>
              <a:t>– who can add 3</a:t>
            </a:r>
            <a:r>
              <a:rPr lang="en-GB" sz="2400" baseline="30000" dirty="0"/>
              <a:t>rd</a:t>
            </a:r>
            <a:r>
              <a:rPr lang="en-GB" sz="2400" dirty="0"/>
              <a:t> party apps? May open other information silos</a:t>
            </a:r>
          </a:p>
          <a:p>
            <a:r>
              <a:rPr lang="en-GB" sz="2400" b="1" dirty="0"/>
              <a:t>How does it fit with existing architecture? </a:t>
            </a:r>
            <a:r>
              <a:rPr lang="en-GB" sz="2400" dirty="0"/>
              <a:t>- do you use SharePoint sites to store content? What is the relationship between SharePoint and Teams? Do you want to ‘</a:t>
            </a:r>
            <a:r>
              <a:rPr lang="en-GB" sz="2400" dirty="0" err="1"/>
              <a:t>teamify</a:t>
            </a:r>
            <a:r>
              <a:rPr lang="en-GB" sz="2400" dirty="0"/>
              <a:t>’ existing SharePoint sites?</a:t>
            </a:r>
          </a:p>
          <a:p>
            <a:r>
              <a:rPr lang="en-GB" sz="2400" b="1" dirty="0">
                <a:solidFill>
                  <a:schemeClr val="bg1">
                    <a:lumMod val="50000"/>
                  </a:schemeClr>
                </a:solidFill>
                <a:latin typeface="Source Sans Pro" panose="020B0503030403020204" pitchFamily="34" charset="0"/>
                <a:ea typeface="Source Sans Pro" panose="020B0503030403020204" pitchFamily="34" charset="0"/>
              </a:rPr>
              <a:t>Search </a:t>
            </a:r>
            <a:r>
              <a:rPr lang="en-GB" sz="2400" dirty="0">
                <a:solidFill>
                  <a:schemeClr val="bg1">
                    <a:lumMod val="50000"/>
                  </a:schemeClr>
                </a:solidFill>
                <a:latin typeface="Source Sans Pro" panose="020B0503030403020204" pitchFamily="34" charset="0"/>
                <a:ea typeface="Source Sans Pro" panose="020B0503030403020204" pitchFamily="34" charset="0"/>
              </a:rPr>
              <a:t>- At present the search bar in Teams just searches files, chat etc stored in Teams. The search bar in SharePoint will search across all files including those stored in SharePoint via Teams. It does not search Teams messages/chat.</a:t>
            </a:r>
          </a:p>
          <a:p>
            <a:endParaRPr lang="en-GB" sz="2400" dirty="0"/>
          </a:p>
        </p:txBody>
      </p:sp>
      <p:sp>
        <p:nvSpPr>
          <p:cNvPr id="3" name="Text Placeholder 2">
            <a:extLst>
              <a:ext uri="{FF2B5EF4-FFF2-40B4-BE49-F238E27FC236}">
                <a16:creationId xmlns:a16="http://schemas.microsoft.com/office/drawing/2014/main" id="{7AFCD730-107D-4B84-8371-8D9A429D6839}"/>
              </a:ext>
            </a:extLst>
          </p:cNvPr>
          <p:cNvSpPr>
            <a:spLocks noGrp="1"/>
          </p:cNvSpPr>
          <p:nvPr>
            <p:ph type="body" sz="half" idx="10"/>
          </p:nvPr>
        </p:nvSpPr>
        <p:spPr/>
        <p:txBody>
          <a:bodyPr/>
          <a:lstStyle/>
          <a:p>
            <a:r>
              <a:rPr lang="en-GB" dirty="0"/>
              <a:t>Other things to consider</a:t>
            </a:r>
          </a:p>
        </p:txBody>
      </p:sp>
      <p:sp>
        <p:nvSpPr>
          <p:cNvPr id="4" name="Slide Number Placeholder 3">
            <a:extLst>
              <a:ext uri="{FF2B5EF4-FFF2-40B4-BE49-F238E27FC236}">
                <a16:creationId xmlns:a16="http://schemas.microsoft.com/office/drawing/2014/main" id="{DB0530B3-693F-4B66-98AA-8AC998B341A5}"/>
              </a:ext>
            </a:extLst>
          </p:cNvPr>
          <p:cNvSpPr>
            <a:spLocks noGrp="1"/>
          </p:cNvSpPr>
          <p:nvPr>
            <p:ph type="sldNum" sz="quarter" idx="11"/>
          </p:nvPr>
        </p:nvSpPr>
        <p:spPr/>
        <p:txBody>
          <a:bodyPr/>
          <a:lstStyle/>
          <a:p>
            <a:fld id="{E0AA53EB-DC4B-4995-9066-E3AD3B788D6E}" type="slidenum">
              <a:rPr lang="en-GB" smtClean="0"/>
              <a:pPr/>
              <a:t>26</a:t>
            </a:fld>
            <a:endParaRPr lang="en-GB"/>
          </a:p>
        </p:txBody>
      </p:sp>
    </p:spTree>
    <p:extLst>
      <p:ext uri="{BB962C8B-B14F-4D97-AF65-F5344CB8AC3E}">
        <p14:creationId xmlns:p14="http://schemas.microsoft.com/office/powerpoint/2010/main" val="1862620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C733C8-F1BD-47C1-A020-D90A22095308}"/>
              </a:ext>
            </a:extLst>
          </p:cNvPr>
          <p:cNvSpPr>
            <a:spLocks noGrp="1"/>
          </p:cNvSpPr>
          <p:nvPr>
            <p:ph type="body" sz="half" idx="2"/>
          </p:nvPr>
        </p:nvSpPr>
        <p:spPr>
          <a:xfrm>
            <a:off x="560388" y="1892300"/>
            <a:ext cx="5735637" cy="3811588"/>
          </a:xfrm>
        </p:spPr>
        <p:txBody>
          <a:bodyPr>
            <a:normAutofit/>
          </a:bodyPr>
          <a:lstStyle/>
          <a:p>
            <a:r>
              <a:rPr lang="en-GB" sz="2800" dirty="0"/>
              <a:t>Teams is a great tool and is the direction of travel </a:t>
            </a:r>
            <a:r>
              <a:rPr lang="en-GB" sz="2800"/>
              <a:t>for Microsoft.</a:t>
            </a:r>
            <a:endParaRPr lang="en-GB" sz="2800" dirty="0"/>
          </a:p>
          <a:p>
            <a:r>
              <a:rPr lang="en-GB" sz="2800" dirty="0"/>
              <a:t>You will get value from it but you will also create problems for yourself if you don’t put in place governance and information architecture.</a:t>
            </a:r>
          </a:p>
          <a:p>
            <a:r>
              <a:rPr lang="en-GB" sz="2800" dirty="0"/>
              <a:t>Consider, plan and proceed with caution.</a:t>
            </a:r>
          </a:p>
        </p:txBody>
      </p:sp>
      <p:sp>
        <p:nvSpPr>
          <p:cNvPr id="3" name="Text Placeholder 2">
            <a:extLst>
              <a:ext uri="{FF2B5EF4-FFF2-40B4-BE49-F238E27FC236}">
                <a16:creationId xmlns:a16="http://schemas.microsoft.com/office/drawing/2014/main" id="{086CE738-78CC-4E80-8E89-1B6DD0C509D8}"/>
              </a:ext>
            </a:extLst>
          </p:cNvPr>
          <p:cNvSpPr>
            <a:spLocks noGrp="1"/>
          </p:cNvSpPr>
          <p:nvPr>
            <p:ph type="body" sz="half" idx="10"/>
          </p:nvPr>
        </p:nvSpPr>
        <p:spPr/>
        <p:txBody>
          <a:bodyPr/>
          <a:lstStyle/>
          <a:p>
            <a:r>
              <a:rPr lang="en-GB" dirty="0"/>
              <a:t>Final thoughts</a:t>
            </a:r>
          </a:p>
        </p:txBody>
      </p:sp>
      <p:sp>
        <p:nvSpPr>
          <p:cNvPr id="4" name="Slide Number Placeholder 3">
            <a:extLst>
              <a:ext uri="{FF2B5EF4-FFF2-40B4-BE49-F238E27FC236}">
                <a16:creationId xmlns:a16="http://schemas.microsoft.com/office/drawing/2014/main" id="{FEFD71EB-7656-4865-ABAB-A4A235600564}"/>
              </a:ext>
            </a:extLst>
          </p:cNvPr>
          <p:cNvSpPr>
            <a:spLocks noGrp="1"/>
          </p:cNvSpPr>
          <p:nvPr>
            <p:ph type="sldNum" sz="quarter" idx="11"/>
          </p:nvPr>
        </p:nvSpPr>
        <p:spPr/>
        <p:txBody>
          <a:bodyPr/>
          <a:lstStyle/>
          <a:p>
            <a:fld id="{E0AA53EB-DC4B-4995-9066-E3AD3B788D6E}" type="slidenum">
              <a:rPr lang="en-GB" smtClean="0"/>
              <a:pPr/>
              <a:t>27</a:t>
            </a:fld>
            <a:endParaRPr lang="en-GB"/>
          </a:p>
        </p:txBody>
      </p:sp>
      <p:pic>
        <p:nvPicPr>
          <p:cNvPr id="6" name="Graphic 5" descr="Thought bubble with solid fill">
            <a:extLst>
              <a:ext uri="{FF2B5EF4-FFF2-40B4-BE49-F238E27FC236}">
                <a16:creationId xmlns:a16="http://schemas.microsoft.com/office/drawing/2014/main" id="{0011257C-BA04-40B2-AFFC-1EEE5021A3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44045" y="2041451"/>
            <a:ext cx="2461437" cy="2461437"/>
          </a:xfrm>
          <a:prstGeom prst="rect">
            <a:avLst/>
          </a:prstGeom>
        </p:spPr>
      </p:pic>
    </p:spTree>
    <p:extLst>
      <p:ext uri="{BB962C8B-B14F-4D97-AF65-F5344CB8AC3E}">
        <p14:creationId xmlns:p14="http://schemas.microsoft.com/office/powerpoint/2010/main" val="3776470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9BEAD311-1961-4D20-8A20-5E4254E920E0}"/>
              </a:ext>
            </a:extLst>
          </p:cNvPr>
          <p:cNvSpPr/>
          <p:nvPr/>
        </p:nvSpPr>
        <p:spPr>
          <a:xfrm>
            <a:off x="1473222" y="2628079"/>
            <a:ext cx="1306815" cy="1262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ource Sans Pro" panose="020B0503030403020204" pitchFamily="34" charset="0"/>
              <a:ea typeface="Source Sans Pro" panose="020B0503030403020204" pitchFamily="34" charset="0"/>
            </a:endParaRPr>
          </a:p>
        </p:txBody>
      </p:sp>
      <p:sp>
        <p:nvSpPr>
          <p:cNvPr id="12" name="Oval 11">
            <a:extLst>
              <a:ext uri="{FF2B5EF4-FFF2-40B4-BE49-F238E27FC236}">
                <a16:creationId xmlns:a16="http://schemas.microsoft.com/office/drawing/2014/main" id="{8DFBAE34-23BD-42B4-9667-CF139331C014}"/>
              </a:ext>
            </a:extLst>
          </p:cNvPr>
          <p:cNvSpPr/>
          <p:nvPr/>
        </p:nvSpPr>
        <p:spPr>
          <a:xfrm>
            <a:off x="7455535" y="2628079"/>
            <a:ext cx="1306816" cy="1262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ource Sans Pro" panose="020B0503030403020204" pitchFamily="34" charset="0"/>
              <a:ea typeface="Source Sans Pro" panose="020B0503030403020204" pitchFamily="34" charset="0"/>
            </a:endParaRPr>
          </a:p>
        </p:txBody>
      </p:sp>
      <p:sp>
        <p:nvSpPr>
          <p:cNvPr id="13" name="Oval 12">
            <a:extLst>
              <a:ext uri="{FF2B5EF4-FFF2-40B4-BE49-F238E27FC236}">
                <a16:creationId xmlns:a16="http://schemas.microsoft.com/office/drawing/2014/main" id="{414A5610-9464-49A9-B999-02A075746122}"/>
              </a:ext>
            </a:extLst>
          </p:cNvPr>
          <p:cNvSpPr/>
          <p:nvPr/>
        </p:nvSpPr>
        <p:spPr>
          <a:xfrm>
            <a:off x="3389526" y="2637187"/>
            <a:ext cx="1306816" cy="1262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ource Sans Pro" panose="020B0503030403020204" pitchFamily="34" charset="0"/>
              <a:ea typeface="Source Sans Pro" panose="020B0503030403020204" pitchFamily="34" charset="0"/>
            </a:endParaRPr>
          </a:p>
        </p:txBody>
      </p:sp>
      <p:sp>
        <p:nvSpPr>
          <p:cNvPr id="15" name="Oval 14">
            <a:extLst>
              <a:ext uri="{FF2B5EF4-FFF2-40B4-BE49-F238E27FC236}">
                <a16:creationId xmlns:a16="http://schemas.microsoft.com/office/drawing/2014/main" id="{D9E1AC4C-971E-4750-9CEF-CC8D9E944EE7}"/>
              </a:ext>
            </a:extLst>
          </p:cNvPr>
          <p:cNvSpPr/>
          <p:nvPr/>
        </p:nvSpPr>
        <p:spPr>
          <a:xfrm>
            <a:off x="5452697" y="2650950"/>
            <a:ext cx="1306816" cy="1262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bg1"/>
              </a:solidFill>
              <a:latin typeface="Source Sans Pro" panose="020B0503030403020204" pitchFamily="34" charset="0"/>
              <a:ea typeface="Source Sans Pro" panose="020B0503030403020204" pitchFamily="34" charset="0"/>
            </a:endParaRPr>
          </a:p>
        </p:txBody>
      </p:sp>
      <p:sp>
        <p:nvSpPr>
          <p:cNvPr id="17" name="Oval 16">
            <a:extLst>
              <a:ext uri="{FF2B5EF4-FFF2-40B4-BE49-F238E27FC236}">
                <a16:creationId xmlns:a16="http://schemas.microsoft.com/office/drawing/2014/main" id="{04E2CDA9-4469-47D4-8162-850004F0EF88}"/>
              </a:ext>
            </a:extLst>
          </p:cNvPr>
          <p:cNvSpPr/>
          <p:nvPr/>
        </p:nvSpPr>
        <p:spPr>
          <a:xfrm>
            <a:off x="9215755" y="2650950"/>
            <a:ext cx="1306816" cy="1262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ource Sans Pro" panose="020B0503030403020204" pitchFamily="34" charset="0"/>
              <a:ea typeface="Source Sans Pro" panose="020B0503030403020204" pitchFamily="34" charset="0"/>
            </a:endParaRPr>
          </a:p>
        </p:txBody>
      </p:sp>
      <p:sp>
        <p:nvSpPr>
          <p:cNvPr id="3" name="Text Placeholder 2"/>
          <p:cNvSpPr>
            <a:spLocks noGrp="1"/>
          </p:cNvSpPr>
          <p:nvPr>
            <p:ph type="body" sz="half" idx="10"/>
          </p:nvPr>
        </p:nvSpPr>
        <p:spPr/>
        <p:txBody>
          <a:bodyPr>
            <a:normAutofit/>
          </a:bodyPr>
          <a:lstStyle/>
          <a:p>
            <a:r>
              <a:rPr lang="en-US" dirty="0"/>
              <a:t>About Us</a:t>
            </a:r>
          </a:p>
        </p:txBody>
      </p:sp>
      <p:pic>
        <p:nvPicPr>
          <p:cNvPr id="4" name="Graphic 3" descr="Cake">
            <a:extLst>
              <a:ext uri="{FF2B5EF4-FFF2-40B4-BE49-F238E27FC236}">
                <a16:creationId xmlns:a16="http://schemas.microsoft.com/office/drawing/2014/main" id="{6C727164-ACC9-434B-8489-9C9DAC618C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9429" y="2798699"/>
            <a:ext cx="914400" cy="914400"/>
          </a:xfrm>
          <a:prstGeom prst="rect">
            <a:avLst/>
          </a:prstGeom>
        </p:spPr>
      </p:pic>
      <p:sp>
        <p:nvSpPr>
          <p:cNvPr id="5" name="TextBox 4">
            <a:extLst>
              <a:ext uri="{FF2B5EF4-FFF2-40B4-BE49-F238E27FC236}">
                <a16:creationId xmlns:a16="http://schemas.microsoft.com/office/drawing/2014/main" id="{2C11DC75-9BDC-439B-9FCC-336FD00024BC}"/>
              </a:ext>
            </a:extLst>
          </p:cNvPr>
          <p:cNvSpPr txBox="1"/>
          <p:nvPr/>
        </p:nvSpPr>
        <p:spPr>
          <a:xfrm>
            <a:off x="1260550" y="3996109"/>
            <a:ext cx="1730591" cy="923330"/>
          </a:xfrm>
          <a:prstGeom prst="rect">
            <a:avLst/>
          </a:prstGeom>
          <a:noFill/>
        </p:spPr>
        <p:txBody>
          <a:bodyPr wrap="square" rtlCol="0">
            <a:spAutoFit/>
          </a:bodyPr>
          <a:lstStyle/>
          <a:p>
            <a:pPr algn="ctr"/>
            <a:r>
              <a:rPr lang="en-GB" dirty="0">
                <a:solidFill>
                  <a:schemeClr val="bg1">
                    <a:lumMod val="50000"/>
                  </a:schemeClr>
                </a:solidFill>
                <a:latin typeface="Source Sans Pro" panose="020B0503030403020204" pitchFamily="34" charset="0"/>
                <a:ea typeface="Source Sans Pro" panose="020B0503030403020204" pitchFamily="34" charset="0"/>
              </a:rPr>
              <a:t>SUCCESSFULLY OPERATING SINCE 2002</a:t>
            </a:r>
          </a:p>
        </p:txBody>
      </p:sp>
      <p:pic>
        <p:nvPicPr>
          <p:cNvPr id="6" name="Content Placeholder 3" descr="Bank">
            <a:extLst>
              <a:ext uri="{FF2B5EF4-FFF2-40B4-BE49-F238E27FC236}">
                <a16:creationId xmlns:a16="http://schemas.microsoft.com/office/drawing/2014/main" id="{DE12BFD6-B07E-4A03-831E-E0FAF243E11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93786" y="2763572"/>
            <a:ext cx="414385" cy="414385"/>
          </a:xfrm>
          <a:prstGeom prst="rect">
            <a:avLst/>
          </a:prstGeom>
        </p:spPr>
      </p:pic>
      <p:pic>
        <p:nvPicPr>
          <p:cNvPr id="7" name="Graphic 6" descr="Briefcase">
            <a:extLst>
              <a:ext uri="{FF2B5EF4-FFF2-40B4-BE49-F238E27FC236}">
                <a16:creationId xmlns:a16="http://schemas.microsoft.com/office/drawing/2014/main" id="{11CEFA52-0939-450E-9E4E-5408C9A0505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63501" y="2939703"/>
            <a:ext cx="414385" cy="414385"/>
          </a:xfrm>
          <a:prstGeom prst="rect">
            <a:avLst/>
          </a:prstGeom>
        </p:spPr>
      </p:pic>
      <p:pic>
        <p:nvPicPr>
          <p:cNvPr id="8" name="Graphic 7" descr="Group">
            <a:extLst>
              <a:ext uri="{FF2B5EF4-FFF2-40B4-BE49-F238E27FC236}">
                <a16:creationId xmlns:a16="http://schemas.microsoft.com/office/drawing/2014/main" id="{9E9119F2-4717-4914-BF8E-D149289C77A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78210" y="3286317"/>
            <a:ext cx="414386" cy="421763"/>
          </a:xfrm>
          <a:prstGeom prst="rect">
            <a:avLst/>
          </a:prstGeom>
        </p:spPr>
      </p:pic>
      <p:sp>
        <p:nvSpPr>
          <p:cNvPr id="9" name="TextBox 8">
            <a:extLst>
              <a:ext uri="{FF2B5EF4-FFF2-40B4-BE49-F238E27FC236}">
                <a16:creationId xmlns:a16="http://schemas.microsoft.com/office/drawing/2014/main" id="{445ABA1A-8558-47AE-87DD-84E83ECFEFD1}"/>
              </a:ext>
            </a:extLst>
          </p:cNvPr>
          <p:cNvSpPr txBox="1"/>
          <p:nvPr/>
        </p:nvSpPr>
        <p:spPr>
          <a:xfrm>
            <a:off x="7391210" y="3996109"/>
            <a:ext cx="1514488" cy="1477328"/>
          </a:xfrm>
          <a:prstGeom prst="rect">
            <a:avLst/>
          </a:prstGeom>
          <a:noFill/>
        </p:spPr>
        <p:txBody>
          <a:bodyPr wrap="square" rtlCol="0">
            <a:spAutoFit/>
          </a:bodyPr>
          <a:lstStyle/>
          <a:p>
            <a:pPr algn="ctr"/>
            <a:r>
              <a:rPr lang="en-GB" dirty="0">
                <a:solidFill>
                  <a:schemeClr val="bg1">
                    <a:lumMod val="50000"/>
                  </a:schemeClr>
                </a:solidFill>
                <a:latin typeface="Source Sans Pro" panose="020B0503030403020204" pitchFamily="34" charset="0"/>
                <a:ea typeface="Source Sans Pro" panose="020B0503030403020204" pitchFamily="34" charset="0"/>
              </a:rPr>
              <a:t>250+ PUBLIC, PRIVATE &amp; THIRD SECTOR CLIENTS</a:t>
            </a:r>
          </a:p>
        </p:txBody>
      </p:sp>
      <p:pic>
        <p:nvPicPr>
          <p:cNvPr id="10" name="Graphic 9" descr="Employee Badge">
            <a:extLst>
              <a:ext uri="{FF2B5EF4-FFF2-40B4-BE49-F238E27FC236}">
                <a16:creationId xmlns:a16="http://schemas.microsoft.com/office/drawing/2014/main" id="{E4798230-15E9-4450-86FC-D17876C6CE7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605990" y="2843299"/>
            <a:ext cx="873889" cy="873889"/>
          </a:xfrm>
          <a:prstGeom prst="rect">
            <a:avLst/>
          </a:prstGeom>
        </p:spPr>
      </p:pic>
      <p:sp>
        <p:nvSpPr>
          <p:cNvPr id="14" name="TextBox 13">
            <a:extLst>
              <a:ext uri="{FF2B5EF4-FFF2-40B4-BE49-F238E27FC236}">
                <a16:creationId xmlns:a16="http://schemas.microsoft.com/office/drawing/2014/main" id="{B596F464-ED56-4530-85D7-46E54842C15D}"/>
              </a:ext>
            </a:extLst>
          </p:cNvPr>
          <p:cNvSpPr txBox="1"/>
          <p:nvPr/>
        </p:nvSpPr>
        <p:spPr>
          <a:xfrm>
            <a:off x="3178917" y="3967503"/>
            <a:ext cx="1796089" cy="1477328"/>
          </a:xfrm>
          <a:prstGeom prst="rect">
            <a:avLst/>
          </a:prstGeom>
          <a:noFill/>
        </p:spPr>
        <p:txBody>
          <a:bodyPr wrap="square" rtlCol="0">
            <a:spAutoFit/>
          </a:bodyPr>
          <a:lstStyle/>
          <a:p>
            <a:pPr algn="ctr"/>
            <a:r>
              <a:rPr lang="en-GB" dirty="0">
                <a:solidFill>
                  <a:schemeClr val="bg1">
                    <a:lumMod val="50000"/>
                  </a:schemeClr>
                </a:solidFill>
                <a:latin typeface="Source Sans Pro" panose="020B0503030403020204" pitchFamily="34" charset="0"/>
                <a:ea typeface="Source Sans Pro" panose="020B0503030403020204" pitchFamily="34" charset="0"/>
              </a:rPr>
              <a:t>HIGHLY EXPERIENCED INFORMATION MANAGEMENT PROFESSIONALS</a:t>
            </a:r>
          </a:p>
        </p:txBody>
      </p:sp>
      <p:pic>
        <p:nvPicPr>
          <p:cNvPr id="18" name="Graphic 17" descr="Home">
            <a:extLst>
              <a:ext uri="{FF2B5EF4-FFF2-40B4-BE49-F238E27FC236}">
                <a16:creationId xmlns:a16="http://schemas.microsoft.com/office/drawing/2014/main" id="{3C04E22E-5F0C-4D87-9989-5BDB52E36864}"/>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349728" y="3204015"/>
            <a:ext cx="333721" cy="333721"/>
          </a:xfrm>
          <a:prstGeom prst="rect">
            <a:avLst/>
          </a:prstGeom>
        </p:spPr>
      </p:pic>
      <p:pic>
        <p:nvPicPr>
          <p:cNvPr id="19" name="Graphic 18" descr="City">
            <a:extLst>
              <a:ext uri="{FF2B5EF4-FFF2-40B4-BE49-F238E27FC236}">
                <a16:creationId xmlns:a16="http://schemas.microsoft.com/office/drawing/2014/main" id="{79C1295F-BFCF-41D7-B692-D5E041A0C26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683449" y="2925825"/>
            <a:ext cx="769569" cy="769569"/>
          </a:xfrm>
          <a:prstGeom prst="rect">
            <a:avLst/>
          </a:prstGeom>
        </p:spPr>
      </p:pic>
      <p:sp>
        <p:nvSpPr>
          <p:cNvPr id="20" name="TextBox 19">
            <a:extLst>
              <a:ext uri="{FF2B5EF4-FFF2-40B4-BE49-F238E27FC236}">
                <a16:creationId xmlns:a16="http://schemas.microsoft.com/office/drawing/2014/main" id="{FD2197DD-1C4F-4831-AF67-747B36B1D65C}"/>
              </a:ext>
            </a:extLst>
          </p:cNvPr>
          <p:cNvSpPr txBox="1"/>
          <p:nvPr/>
        </p:nvSpPr>
        <p:spPr>
          <a:xfrm>
            <a:off x="9215755" y="3988284"/>
            <a:ext cx="1306816" cy="1200329"/>
          </a:xfrm>
          <a:prstGeom prst="rect">
            <a:avLst/>
          </a:prstGeom>
          <a:noFill/>
        </p:spPr>
        <p:txBody>
          <a:bodyPr wrap="square" rtlCol="0">
            <a:spAutoFit/>
          </a:bodyPr>
          <a:lstStyle/>
          <a:p>
            <a:pPr algn="ctr"/>
            <a:r>
              <a:rPr lang="en-GB" dirty="0">
                <a:solidFill>
                  <a:schemeClr val="bg1">
                    <a:lumMod val="50000"/>
                  </a:schemeClr>
                </a:solidFill>
                <a:latin typeface="Source Sans Pro" panose="020B0503030403020204" pitchFamily="34" charset="0"/>
                <a:ea typeface="Source Sans Pro" panose="020B0503030403020204" pitchFamily="34" charset="0"/>
              </a:rPr>
              <a:t>SMEs TO MULTI-NATIONAL CLIENTS</a:t>
            </a:r>
          </a:p>
        </p:txBody>
      </p:sp>
      <p:sp>
        <p:nvSpPr>
          <p:cNvPr id="22" name="TextBox 21">
            <a:extLst>
              <a:ext uri="{FF2B5EF4-FFF2-40B4-BE49-F238E27FC236}">
                <a16:creationId xmlns:a16="http://schemas.microsoft.com/office/drawing/2014/main" id="{A2F8485B-8A68-4152-B7D6-1B43F83A8F40}"/>
              </a:ext>
            </a:extLst>
          </p:cNvPr>
          <p:cNvSpPr txBox="1"/>
          <p:nvPr/>
        </p:nvSpPr>
        <p:spPr>
          <a:xfrm>
            <a:off x="5285064" y="3996447"/>
            <a:ext cx="1730592" cy="1477328"/>
          </a:xfrm>
          <a:prstGeom prst="rect">
            <a:avLst/>
          </a:prstGeom>
          <a:noFill/>
        </p:spPr>
        <p:txBody>
          <a:bodyPr wrap="square" rtlCol="0">
            <a:spAutoFit/>
          </a:bodyPr>
          <a:lstStyle/>
          <a:p>
            <a:pPr algn="ctr"/>
            <a:r>
              <a:rPr lang="en-GB" dirty="0">
                <a:solidFill>
                  <a:schemeClr val="bg1">
                    <a:lumMod val="50000"/>
                  </a:schemeClr>
                </a:solidFill>
                <a:latin typeface="Source Sans Pro" panose="020B0503030403020204" pitchFamily="34" charset="0"/>
                <a:ea typeface="Source Sans Pro" panose="020B0503030403020204" pitchFamily="34" charset="0"/>
              </a:rPr>
              <a:t>TEAM WITH BROAD RANGE OF SKILLS AND PRACTICAL KNOWLEDGE </a:t>
            </a:r>
          </a:p>
        </p:txBody>
      </p:sp>
      <p:pic>
        <p:nvPicPr>
          <p:cNvPr id="24" name="Graphic 23" descr="Group brainstorm">
            <a:extLst>
              <a:ext uri="{FF2B5EF4-FFF2-40B4-BE49-F238E27FC236}">
                <a16:creationId xmlns:a16="http://schemas.microsoft.com/office/drawing/2014/main" id="{353FDE0C-BE3C-4F05-AC49-56929F45B99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619704" y="2790635"/>
            <a:ext cx="914400" cy="914400"/>
          </a:xfrm>
          <a:prstGeom prst="rect">
            <a:avLst/>
          </a:prstGeom>
        </p:spPr>
      </p:pic>
    </p:spTree>
    <p:extLst>
      <p:ext uri="{BB962C8B-B14F-4D97-AF65-F5344CB8AC3E}">
        <p14:creationId xmlns:p14="http://schemas.microsoft.com/office/powerpoint/2010/main" val="3622377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8A6786-564F-49F1-A6F5-F4CA8CDA39C1}"/>
              </a:ext>
            </a:extLst>
          </p:cNvPr>
          <p:cNvSpPr>
            <a:spLocks noGrp="1"/>
          </p:cNvSpPr>
          <p:nvPr>
            <p:ph type="body" sz="half" idx="10"/>
          </p:nvPr>
        </p:nvSpPr>
        <p:spPr>
          <a:xfrm>
            <a:off x="447771" y="638292"/>
            <a:ext cx="6905529" cy="746008"/>
          </a:xfrm>
        </p:spPr>
        <p:txBody>
          <a:bodyPr>
            <a:normAutofit/>
          </a:bodyPr>
          <a:lstStyle/>
          <a:p>
            <a:r>
              <a:rPr lang="en-GB" dirty="0"/>
              <a:t>Our Expertise</a:t>
            </a:r>
          </a:p>
        </p:txBody>
      </p:sp>
      <p:sp>
        <p:nvSpPr>
          <p:cNvPr id="4" name="TextBox 3">
            <a:extLst>
              <a:ext uri="{FF2B5EF4-FFF2-40B4-BE49-F238E27FC236}">
                <a16:creationId xmlns:a16="http://schemas.microsoft.com/office/drawing/2014/main" id="{69EB5319-6C3F-449A-91AA-874E61241126}"/>
              </a:ext>
            </a:extLst>
          </p:cNvPr>
          <p:cNvSpPr txBox="1"/>
          <p:nvPr/>
        </p:nvSpPr>
        <p:spPr>
          <a:xfrm>
            <a:off x="2480070" y="3279394"/>
            <a:ext cx="1657262" cy="523220"/>
          </a:xfrm>
          <a:prstGeom prst="rect">
            <a:avLst/>
          </a:prstGeom>
          <a:noFill/>
        </p:spPr>
        <p:txBody>
          <a:bodyPr wrap="square" rtlCol="0">
            <a:spAutoFit/>
          </a:bodyPr>
          <a:lstStyle/>
          <a:p>
            <a:pPr algn="ctr"/>
            <a:r>
              <a:rPr lang="en-GB" sz="1400" dirty="0">
                <a:solidFill>
                  <a:schemeClr val="tx1">
                    <a:lumMod val="50000"/>
                    <a:lumOff val="50000"/>
                  </a:schemeClr>
                </a:solidFill>
                <a:latin typeface="Avenir LT Std 35 Light" panose="020B0402020203020204" pitchFamily="34" charset="0"/>
              </a:rPr>
              <a:t>INFORMATION ARCHITECTURE</a:t>
            </a:r>
          </a:p>
        </p:txBody>
      </p:sp>
      <p:sp>
        <p:nvSpPr>
          <p:cNvPr id="5" name="TextBox 4">
            <a:extLst>
              <a:ext uri="{FF2B5EF4-FFF2-40B4-BE49-F238E27FC236}">
                <a16:creationId xmlns:a16="http://schemas.microsoft.com/office/drawing/2014/main" id="{FB428656-6F19-4497-8E99-4F4E83822C68}"/>
              </a:ext>
            </a:extLst>
          </p:cNvPr>
          <p:cNvSpPr txBox="1"/>
          <p:nvPr/>
        </p:nvSpPr>
        <p:spPr>
          <a:xfrm>
            <a:off x="2480070" y="5443607"/>
            <a:ext cx="1573974" cy="523220"/>
          </a:xfrm>
          <a:prstGeom prst="rect">
            <a:avLst/>
          </a:prstGeom>
          <a:noFill/>
        </p:spPr>
        <p:txBody>
          <a:bodyPr wrap="square" rtlCol="0">
            <a:spAutoFit/>
          </a:bodyPr>
          <a:lstStyle/>
          <a:p>
            <a:pPr algn="ctr"/>
            <a:r>
              <a:rPr lang="en-GB" sz="1400" dirty="0">
                <a:solidFill>
                  <a:schemeClr val="tx1">
                    <a:lumMod val="50000"/>
                    <a:lumOff val="50000"/>
                  </a:schemeClr>
                </a:solidFill>
                <a:latin typeface="Avenir LT Std 35 Light" panose="020B0402020203020204" pitchFamily="34" charset="0"/>
              </a:rPr>
              <a:t>INFORMATION GOVERNANCE</a:t>
            </a:r>
          </a:p>
        </p:txBody>
      </p:sp>
      <p:sp>
        <p:nvSpPr>
          <p:cNvPr id="6" name="Oval 5">
            <a:extLst>
              <a:ext uri="{FF2B5EF4-FFF2-40B4-BE49-F238E27FC236}">
                <a16:creationId xmlns:a16="http://schemas.microsoft.com/office/drawing/2014/main" id="{AD4F91C5-F809-4221-903A-AA0048F587EC}"/>
              </a:ext>
            </a:extLst>
          </p:cNvPr>
          <p:cNvSpPr/>
          <p:nvPr/>
        </p:nvSpPr>
        <p:spPr>
          <a:xfrm>
            <a:off x="2679415" y="1897525"/>
            <a:ext cx="1306815" cy="1262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0CE699D7-482F-408C-9050-4EF6FB74DAB0}"/>
              </a:ext>
            </a:extLst>
          </p:cNvPr>
          <p:cNvSpPr/>
          <p:nvPr/>
        </p:nvSpPr>
        <p:spPr>
          <a:xfrm>
            <a:off x="2614421" y="4042726"/>
            <a:ext cx="1306816" cy="1262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6E650ECA-385E-4809-9CBE-1C64B65BC78C}"/>
              </a:ext>
            </a:extLst>
          </p:cNvPr>
          <p:cNvSpPr/>
          <p:nvPr/>
        </p:nvSpPr>
        <p:spPr>
          <a:xfrm>
            <a:off x="4556304" y="1897525"/>
            <a:ext cx="1306816" cy="1262016"/>
          </a:xfrm>
          <a:prstGeom prst="ellipse">
            <a:avLst/>
          </a:prstGeom>
          <a:solidFill>
            <a:srgbClr val="C00000"/>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A2CA3530-32F7-45C9-A344-0B3751E4D25D}"/>
              </a:ext>
            </a:extLst>
          </p:cNvPr>
          <p:cNvSpPr txBox="1"/>
          <p:nvPr/>
        </p:nvSpPr>
        <p:spPr>
          <a:xfrm>
            <a:off x="4381736" y="3279394"/>
            <a:ext cx="1730592" cy="523220"/>
          </a:xfrm>
          <a:prstGeom prst="rect">
            <a:avLst/>
          </a:prstGeom>
          <a:noFill/>
        </p:spPr>
        <p:txBody>
          <a:bodyPr wrap="square" rtlCol="0">
            <a:spAutoFit/>
          </a:bodyPr>
          <a:lstStyle/>
          <a:p>
            <a:pPr algn="ctr"/>
            <a:r>
              <a:rPr lang="en-GB" sz="1400" dirty="0">
                <a:solidFill>
                  <a:schemeClr val="tx1">
                    <a:lumMod val="50000"/>
                    <a:lumOff val="50000"/>
                  </a:schemeClr>
                </a:solidFill>
                <a:latin typeface="Avenir LT Std 35 Light" panose="020B0402020203020204" pitchFamily="34" charset="0"/>
              </a:rPr>
              <a:t>MICROSOFT 365, TEAMS, SHAREPOINT</a:t>
            </a:r>
          </a:p>
        </p:txBody>
      </p:sp>
      <p:sp>
        <p:nvSpPr>
          <p:cNvPr id="10" name="Oval 9">
            <a:extLst>
              <a:ext uri="{FF2B5EF4-FFF2-40B4-BE49-F238E27FC236}">
                <a16:creationId xmlns:a16="http://schemas.microsoft.com/office/drawing/2014/main" id="{3EF0EBFD-7925-4D48-A29C-7A68CF05AD87}"/>
              </a:ext>
            </a:extLst>
          </p:cNvPr>
          <p:cNvSpPr/>
          <p:nvPr/>
        </p:nvSpPr>
        <p:spPr>
          <a:xfrm>
            <a:off x="6337148" y="1899931"/>
            <a:ext cx="1306816" cy="1262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2"/>
              </a:solidFill>
            </a:endParaRPr>
          </a:p>
        </p:txBody>
      </p:sp>
      <p:sp>
        <p:nvSpPr>
          <p:cNvPr id="11" name="TextBox 10">
            <a:extLst>
              <a:ext uri="{FF2B5EF4-FFF2-40B4-BE49-F238E27FC236}">
                <a16:creationId xmlns:a16="http://schemas.microsoft.com/office/drawing/2014/main" id="{5E2803C7-4BB7-4105-9007-83C49ACB6FBA}"/>
              </a:ext>
            </a:extLst>
          </p:cNvPr>
          <p:cNvSpPr txBox="1"/>
          <p:nvPr/>
        </p:nvSpPr>
        <p:spPr>
          <a:xfrm>
            <a:off x="6210400" y="3300812"/>
            <a:ext cx="1573974" cy="523220"/>
          </a:xfrm>
          <a:prstGeom prst="rect">
            <a:avLst/>
          </a:prstGeom>
          <a:noFill/>
        </p:spPr>
        <p:txBody>
          <a:bodyPr wrap="square" rtlCol="0">
            <a:spAutoFit/>
          </a:bodyPr>
          <a:lstStyle/>
          <a:p>
            <a:pPr algn="ctr"/>
            <a:r>
              <a:rPr lang="en-GB" sz="1400" dirty="0">
                <a:solidFill>
                  <a:schemeClr val="tx1">
                    <a:lumMod val="50000"/>
                    <a:lumOff val="50000"/>
                  </a:schemeClr>
                </a:solidFill>
                <a:latin typeface="Avenir LT Std 35 Light" panose="020B0402020203020204" pitchFamily="34" charset="0"/>
              </a:rPr>
              <a:t>INFORMATION</a:t>
            </a:r>
            <a:r>
              <a:rPr lang="en-GB" sz="1400" dirty="0">
                <a:solidFill>
                  <a:srgbClr val="C00000"/>
                </a:solidFill>
                <a:latin typeface="Avenir LT Std 35 Light" panose="020B0402020203020204" pitchFamily="34" charset="0"/>
              </a:rPr>
              <a:t> </a:t>
            </a:r>
            <a:r>
              <a:rPr lang="en-GB" sz="1400" dirty="0">
                <a:solidFill>
                  <a:schemeClr val="tx1">
                    <a:lumMod val="50000"/>
                    <a:lumOff val="50000"/>
                  </a:schemeClr>
                </a:solidFill>
                <a:latin typeface="Avenir LT Std 35 Light" panose="020B0402020203020204" pitchFamily="34" charset="0"/>
              </a:rPr>
              <a:t>STRATEGY</a:t>
            </a:r>
          </a:p>
        </p:txBody>
      </p:sp>
      <p:sp>
        <p:nvSpPr>
          <p:cNvPr id="12" name="Oval 11">
            <a:extLst>
              <a:ext uri="{FF2B5EF4-FFF2-40B4-BE49-F238E27FC236}">
                <a16:creationId xmlns:a16="http://schemas.microsoft.com/office/drawing/2014/main" id="{C97A1E51-E9C7-4659-A9D6-E1CB9319CEC9}"/>
              </a:ext>
            </a:extLst>
          </p:cNvPr>
          <p:cNvSpPr/>
          <p:nvPr/>
        </p:nvSpPr>
        <p:spPr>
          <a:xfrm>
            <a:off x="4568224" y="4042726"/>
            <a:ext cx="1306816" cy="1262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C93D1598-B5FD-42B5-8F95-A6DA62864987}"/>
              </a:ext>
            </a:extLst>
          </p:cNvPr>
          <p:cNvSpPr txBox="1"/>
          <p:nvPr/>
        </p:nvSpPr>
        <p:spPr>
          <a:xfrm>
            <a:off x="4411606" y="5443607"/>
            <a:ext cx="1678818" cy="523220"/>
          </a:xfrm>
          <a:prstGeom prst="rect">
            <a:avLst/>
          </a:prstGeom>
          <a:noFill/>
        </p:spPr>
        <p:txBody>
          <a:bodyPr wrap="square" rtlCol="0">
            <a:spAutoFit/>
          </a:bodyPr>
          <a:lstStyle/>
          <a:p>
            <a:pPr algn="ctr"/>
            <a:r>
              <a:rPr lang="en-GB" sz="1400" dirty="0">
                <a:solidFill>
                  <a:schemeClr val="tx1">
                    <a:lumMod val="50000"/>
                    <a:lumOff val="50000"/>
                  </a:schemeClr>
                </a:solidFill>
                <a:latin typeface="Avenir LT Std 35 Light" panose="020B0402020203020204" pitchFamily="34" charset="0"/>
              </a:rPr>
              <a:t>INFORMATION MANAGEMENT</a:t>
            </a:r>
          </a:p>
        </p:txBody>
      </p:sp>
      <p:pic>
        <p:nvPicPr>
          <p:cNvPr id="14" name="Graphic 13" descr="Hierarchy">
            <a:extLst>
              <a:ext uri="{FF2B5EF4-FFF2-40B4-BE49-F238E27FC236}">
                <a16:creationId xmlns:a16="http://schemas.microsoft.com/office/drawing/2014/main" id="{ACFD9237-8A4B-4239-A14D-A1E43A35ED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75623" y="2016124"/>
            <a:ext cx="914400" cy="914400"/>
          </a:xfrm>
          <a:prstGeom prst="rect">
            <a:avLst/>
          </a:prstGeom>
        </p:spPr>
      </p:pic>
      <p:pic>
        <p:nvPicPr>
          <p:cNvPr id="16" name="Graphic 15" descr="Signpost">
            <a:extLst>
              <a:ext uri="{FF2B5EF4-FFF2-40B4-BE49-F238E27FC236}">
                <a16:creationId xmlns:a16="http://schemas.microsoft.com/office/drawing/2014/main" id="{D5F91396-BF1B-40E4-B87A-850DA04D61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34613" y="2070551"/>
            <a:ext cx="914400" cy="914400"/>
          </a:xfrm>
          <a:prstGeom prst="rect">
            <a:avLst/>
          </a:prstGeom>
        </p:spPr>
      </p:pic>
      <p:pic>
        <p:nvPicPr>
          <p:cNvPr id="17" name="Graphic 16" descr="Gavel">
            <a:extLst>
              <a:ext uri="{FF2B5EF4-FFF2-40B4-BE49-F238E27FC236}">
                <a16:creationId xmlns:a16="http://schemas.microsoft.com/office/drawing/2014/main" id="{AFD0C526-5236-44FB-973B-5AB1EB72378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09857" y="4176506"/>
            <a:ext cx="914400" cy="914400"/>
          </a:xfrm>
          <a:prstGeom prst="rect">
            <a:avLst/>
          </a:prstGeom>
        </p:spPr>
      </p:pic>
      <p:pic>
        <p:nvPicPr>
          <p:cNvPr id="18" name="Graphic 17" descr="Books on Shelf">
            <a:extLst>
              <a:ext uri="{FF2B5EF4-FFF2-40B4-BE49-F238E27FC236}">
                <a16:creationId xmlns:a16="http://schemas.microsoft.com/office/drawing/2014/main" id="{4263490B-9C03-44F4-9128-1EDE08DB834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64432" y="4234903"/>
            <a:ext cx="914400" cy="914400"/>
          </a:xfrm>
          <a:prstGeom prst="rect">
            <a:avLst/>
          </a:prstGeom>
        </p:spPr>
      </p:pic>
      <p:sp>
        <p:nvSpPr>
          <p:cNvPr id="19" name="Oval 18">
            <a:extLst>
              <a:ext uri="{FF2B5EF4-FFF2-40B4-BE49-F238E27FC236}">
                <a16:creationId xmlns:a16="http://schemas.microsoft.com/office/drawing/2014/main" id="{641512FC-B2A4-4791-B971-92F8B9A724A0}"/>
              </a:ext>
            </a:extLst>
          </p:cNvPr>
          <p:cNvSpPr/>
          <p:nvPr/>
        </p:nvSpPr>
        <p:spPr>
          <a:xfrm>
            <a:off x="6348236" y="4042726"/>
            <a:ext cx="1306816" cy="1262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Graphic 19" descr="Teacher">
            <a:extLst>
              <a:ext uri="{FF2B5EF4-FFF2-40B4-BE49-F238E27FC236}">
                <a16:creationId xmlns:a16="http://schemas.microsoft.com/office/drawing/2014/main" id="{C41F2A9E-10DB-4DC0-9453-68D5260BCE6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513809" y="4216534"/>
            <a:ext cx="914400" cy="914400"/>
          </a:xfrm>
          <a:prstGeom prst="rect">
            <a:avLst/>
          </a:prstGeom>
        </p:spPr>
      </p:pic>
      <p:sp>
        <p:nvSpPr>
          <p:cNvPr id="21" name="TextBox 20">
            <a:extLst>
              <a:ext uri="{FF2B5EF4-FFF2-40B4-BE49-F238E27FC236}">
                <a16:creationId xmlns:a16="http://schemas.microsoft.com/office/drawing/2014/main" id="{45BDB271-0EEB-417E-BAFA-25E083AE2E7A}"/>
              </a:ext>
            </a:extLst>
          </p:cNvPr>
          <p:cNvSpPr txBox="1"/>
          <p:nvPr/>
        </p:nvSpPr>
        <p:spPr>
          <a:xfrm>
            <a:off x="6210400" y="5432793"/>
            <a:ext cx="1678818" cy="307777"/>
          </a:xfrm>
          <a:prstGeom prst="rect">
            <a:avLst/>
          </a:prstGeom>
          <a:noFill/>
        </p:spPr>
        <p:txBody>
          <a:bodyPr wrap="square" rtlCol="0">
            <a:spAutoFit/>
          </a:bodyPr>
          <a:lstStyle/>
          <a:p>
            <a:pPr algn="ctr"/>
            <a:r>
              <a:rPr lang="en-GB" sz="1400" dirty="0">
                <a:solidFill>
                  <a:schemeClr val="tx1">
                    <a:lumMod val="50000"/>
                    <a:lumOff val="50000"/>
                  </a:schemeClr>
                </a:solidFill>
                <a:latin typeface="Avenir LT Std 35 Light" panose="020B0402020203020204" pitchFamily="34" charset="0"/>
              </a:rPr>
              <a:t>TRAINING</a:t>
            </a:r>
          </a:p>
        </p:txBody>
      </p:sp>
      <p:pic>
        <p:nvPicPr>
          <p:cNvPr id="26" name="Picture 25">
            <a:extLst>
              <a:ext uri="{FF2B5EF4-FFF2-40B4-BE49-F238E27FC236}">
                <a16:creationId xmlns:a16="http://schemas.microsoft.com/office/drawing/2014/main" id="{AC63A0F1-BC69-4DC3-BEEB-813AC1B03F06}"/>
              </a:ext>
            </a:extLst>
          </p:cNvPr>
          <p:cNvPicPr>
            <a:picLocks noChangeAspect="1"/>
          </p:cNvPicPr>
          <p:nvPr/>
        </p:nvPicPr>
        <p:blipFill>
          <a:blip r:embed="rId12"/>
          <a:stretch>
            <a:fillRect/>
          </a:stretch>
        </p:blipFill>
        <p:spPr>
          <a:xfrm>
            <a:off x="4764432" y="2132472"/>
            <a:ext cx="859773" cy="798052"/>
          </a:xfrm>
          <a:prstGeom prst="rect">
            <a:avLst/>
          </a:prstGeom>
        </p:spPr>
      </p:pic>
      <p:sp>
        <p:nvSpPr>
          <p:cNvPr id="22" name="Oval 21">
            <a:extLst>
              <a:ext uri="{FF2B5EF4-FFF2-40B4-BE49-F238E27FC236}">
                <a16:creationId xmlns:a16="http://schemas.microsoft.com/office/drawing/2014/main" id="{79F60F0A-FAD1-41DA-B5DB-467242424CF2}"/>
              </a:ext>
            </a:extLst>
          </p:cNvPr>
          <p:cNvSpPr/>
          <p:nvPr/>
        </p:nvSpPr>
        <p:spPr>
          <a:xfrm>
            <a:off x="8009194" y="1897525"/>
            <a:ext cx="1306816" cy="1262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2"/>
              </a:solidFill>
            </a:endParaRPr>
          </a:p>
        </p:txBody>
      </p:sp>
      <p:sp>
        <p:nvSpPr>
          <p:cNvPr id="23" name="TextBox 22">
            <a:extLst>
              <a:ext uri="{FF2B5EF4-FFF2-40B4-BE49-F238E27FC236}">
                <a16:creationId xmlns:a16="http://schemas.microsoft.com/office/drawing/2014/main" id="{3DD7A210-8D57-4255-9A72-362472F6F4E1}"/>
              </a:ext>
            </a:extLst>
          </p:cNvPr>
          <p:cNvSpPr txBox="1"/>
          <p:nvPr/>
        </p:nvSpPr>
        <p:spPr>
          <a:xfrm>
            <a:off x="7882446" y="3298406"/>
            <a:ext cx="1573974" cy="307777"/>
          </a:xfrm>
          <a:prstGeom prst="rect">
            <a:avLst/>
          </a:prstGeom>
          <a:noFill/>
        </p:spPr>
        <p:txBody>
          <a:bodyPr wrap="square" rtlCol="0">
            <a:spAutoFit/>
          </a:bodyPr>
          <a:lstStyle/>
          <a:p>
            <a:pPr algn="ctr"/>
            <a:r>
              <a:rPr lang="en-GB" sz="1400" dirty="0">
                <a:solidFill>
                  <a:schemeClr val="tx1">
                    <a:lumMod val="50000"/>
                    <a:lumOff val="50000"/>
                  </a:schemeClr>
                </a:solidFill>
                <a:latin typeface="Avenir LT Std 35 Light" panose="020B0402020203020204" pitchFamily="34" charset="0"/>
              </a:rPr>
              <a:t>GDPR</a:t>
            </a:r>
          </a:p>
        </p:txBody>
      </p:sp>
      <p:sp>
        <p:nvSpPr>
          <p:cNvPr id="25" name="Oval 24">
            <a:extLst>
              <a:ext uri="{FF2B5EF4-FFF2-40B4-BE49-F238E27FC236}">
                <a16:creationId xmlns:a16="http://schemas.microsoft.com/office/drawing/2014/main" id="{6D8DAEAC-3D8C-4078-BC3D-DB78DE698F01}"/>
              </a:ext>
            </a:extLst>
          </p:cNvPr>
          <p:cNvSpPr/>
          <p:nvPr/>
        </p:nvSpPr>
        <p:spPr>
          <a:xfrm>
            <a:off x="8020282" y="4040320"/>
            <a:ext cx="1306816" cy="1262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A75D0B62-8C0B-43E1-A66A-ECF525134321}"/>
              </a:ext>
            </a:extLst>
          </p:cNvPr>
          <p:cNvSpPr txBox="1"/>
          <p:nvPr/>
        </p:nvSpPr>
        <p:spPr>
          <a:xfrm>
            <a:off x="7882446" y="5430387"/>
            <a:ext cx="1678818" cy="523220"/>
          </a:xfrm>
          <a:prstGeom prst="rect">
            <a:avLst/>
          </a:prstGeom>
          <a:noFill/>
        </p:spPr>
        <p:txBody>
          <a:bodyPr wrap="square" rtlCol="0">
            <a:spAutoFit/>
          </a:bodyPr>
          <a:lstStyle/>
          <a:p>
            <a:pPr algn="ctr"/>
            <a:r>
              <a:rPr lang="en-GB" sz="1400" dirty="0">
                <a:solidFill>
                  <a:schemeClr val="tx1">
                    <a:lumMod val="50000"/>
                    <a:lumOff val="50000"/>
                  </a:schemeClr>
                </a:solidFill>
                <a:latin typeface="Avenir LT Std 35 Light" panose="020B0402020203020204" pitchFamily="34" charset="0"/>
              </a:rPr>
              <a:t>CHANGE MANAGEMENT</a:t>
            </a:r>
          </a:p>
        </p:txBody>
      </p:sp>
      <p:pic>
        <p:nvPicPr>
          <p:cNvPr id="15" name="Graphic 14" descr="Lock">
            <a:extLst>
              <a:ext uri="{FF2B5EF4-FFF2-40B4-BE49-F238E27FC236}">
                <a16:creationId xmlns:a16="http://schemas.microsoft.com/office/drawing/2014/main" id="{269E7AEC-89EA-4BFF-ABB5-9F9BF0F5E59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205402" y="2016124"/>
            <a:ext cx="964908" cy="964908"/>
          </a:xfrm>
          <a:prstGeom prst="rect">
            <a:avLst/>
          </a:prstGeom>
        </p:spPr>
      </p:pic>
      <p:pic>
        <p:nvPicPr>
          <p:cNvPr id="30" name="Graphic 29" descr="Business Growth">
            <a:extLst>
              <a:ext uri="{FF2B5EF4-FFF2-40B4-BE49-F238E27FC236}">
                <a16:creationId xmlns:a16="http://schemas.microsoft.com/office/drawing/2014/main" id="{8196F4DF-2E0D-42F4-A09D-4258499F697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264655" y="4214128"/>
            <a:ext cx="914400" cy="914400"/>
          </a:xfrm>
          <a:prstGeom prst="rect">
            <a:avLst/>
          </a:prstGeom>
        </p:spPr>
      </p:pic>
    </p:spTree>
    <p:extLst>
      <p:ext uri="{BB962C8B-B14F-4D97-AF65-F5344CB8AC3E}">
        <p14:creationId xmlns:p14="http://schemas.microsoft.com/office/powerpoint/2010/main" val="2501078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2DE95B62-BD6E-41DD-8A53-B647CFDBEEF4}"/>
              </a:ext>
            </a:extLst>
          </p:cNvPr>
          <p:cNvSpPr/>
          <p:nvPr/>
        </p:nvSpPr>
        <p:spPr>
          <a:xfrm>
            <a:off x="6146385" y="5144552"/>
            <a:ext cx="5701616" cy="458661"/>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a:extLst>
              <a:ext uri="{FF2B5EF4-FFF2-40B4-BE49-F238E27FC236}">
                <a16:creationId xmlns:a16="http://schemas.microsoft.com/office/drawing/2014/main" id="{B01761C3-FD2B-4E15-9F49-42F48F5D1455}"/>
              </a:ext>
            </a:extLst>
          </p:cNvPr>
          <p:cNvSpPr/>
          <p:nvPr/>
        </p:nvSpPr>
        <p:spPr>
          <a:xfrm>
            <a:off x="632989" y="4058121"/>
            <a:ext cx="11215012" cy="394024"/>
          </a:xfrm>
          <a:prstGeom prst="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78DE50DD-2413-40F4-BE5C-6FF7539B1DBB}"/>
              </a:ext>
            </a:extLst>
          </p:cNvPr>
          <p:cNvSpPr/>
          <p:nvPr/>
        </p:nvSpPr>
        <p:spPr>
          <a:xfrm>
            <a:off x="6131601" y="2858141"/>
            <a:ext cx="5701616" cy="43497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a:extLst>
              <a:ext uri="{FF2B5EF4-FFF2-40B4-BE49-F238E27FC236}">
                <a16:creationId xmlns:a16="http://schemas.microsoft.com/office/drawing/2014/main" id="{8D3692E5-3705-4372-93CC-50B35C7D364B}"/>
              </a:ext>
            </a:extLst>
          </p:cNvPr>
          <p:cNvSpPr/>
          <p:nvPr/>
        </p:nvSpPr>
        <p:spPr>
          <a:xfrm>
            <a:off x="590873" y="2878433"/>
            <a:ext cx="5450160" cy="414725"/>
          </a:xfrm>
          <a:prstGeom prst="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40">
            <a:extLst>
              <a:ext uri="{FF2B5EF4-FFF2-40B4-BE49-F238E27FC236}">
                <a16:creationId xmlns:a16="http://schemas.microsoft.com/office/drawing/2014/main" id="{1334C0E6-4371-481C-A2F4-7805EB383DB9}"/>
              </a:ext>
            </a:extLst>
          </p:cNvPr>
          <p:cNvSpPr/>
          <p:nvPr/>
        </p:nvSpPr>
        <p:spPr>
          <a:xfrm>
            <a:off x="579812" y="1716816"/>
            <a:ext cx="11215012" cy="361912"/>
          </a:xfrm>
          <a:prstGeom prst="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C0FD64D3-28E1-43B7-8796-7D82C5DF4F31}"/>
              </a:ext>
            </a:extLst>
          </p:cNvPr>
          <p:cNvSpPr>
            <a:spLocks noGrp="1"/>
          </p:cNvSpPr>
          <p:nvPr>
            <p:ph type="body" sz="half" idx="10"/>
          </p:nvPr>
        </p:nvSpPr>
        <p:spPr/>
        <p:txBody>
          <a:bodyPr/>
          <a:lstStyle/>
          <a:p>
            <a:r>
              <a:rPr lang="en-GB" dirty="0"/>
              <a:t>Just some of our clients</a:t>
            </a:r>
          </a:p>
          <a:p>
            <a:endParaRPr lang="en-GB" dirty="0"/>
          </a:p>
        </p:txBody>
      </p:sp>
      <p:pic>
        <p:nvPicPr>
          <p:cNvPr id="8" name="Picture 2" descr="C:\Users\Marc Stephenson\Work\Website\Images\directgov.png">
            <a:extLst>
              <a:ext uri="{FF2B5EF4-FFF2-40B4-BE49-F238E27FC236}">
                <a16:creationId xmlns:a16="http://schemas.microsoft.com/office/drawing/2014/main" id="{6F630DCC-A800-4E05-9D01-4A0374B5B9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8159" y="5799694"/>
            <a:ext cx="1224686" cy="42251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 name="Picture 4" descr="C:\Users\Marc Stephenson\Work\Website\Images\tsol.gif">
            <a:extLst>
              <a:ext uri="{FF2B5EF4-FFF2-40B4-BE49-F238E27FC236}">
                <a16:creationId xmlns:a16="http://schemas.microsoft.com/office/drawing/2014/main" id="{F2500147-DFCD-4246-963F-3990B31807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9459" y="5808017"/>
            <a:ext cx="501590" cy="38583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 name="Picture 5" descr="C:\Users\Marc Stephenson\Work\Website\Images\britishcouncil.png">
            <a:extLst>
              <a:ext uri="{FF2B5EF4-FFF2-40B4-BE49-F238E27FC236}">
                <a16:creationId xmlns:a16="http://schemas.microsoft.com/office/drawing/2014/main" id="{3CDC322E-0F93-496E-9656-CADCA0D43C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34485" y="5798397"/>
            <a:ext cx="1352687" cy="44716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 name="Picture 6" descr="C:\Users\Marc Stephenson\Work\Website\Images\cancerresearch.png">
            <a:extLst>
              <a:ext uri="{FF2B5EF4-FFF2-40B4-BE49-F238E27FC236}">
                <a16:creationId xmlns:a16="http://schemas.microsoft.com/office/drawing/2014/main" id="{D8BE00F3-1037-4861-AD0A-350E74B8E2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120" y="3371520"/>
            <a:ext cx="1819304" cy="57409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Picture 7" descr="C:\Users\Marc Stephenson\Work\Website\Images\chorley.png">
            <a:extLst>
              <a:ext uri="{FF2B5EF4-FFF2-40B4-BE49-F238E27FC236}">
                <a16:creationId xmlns:a16="http://schemas.microsoft.com/office/drawing/2014/main" id="{F506A039-1B6E-4C76-9518-8A5EA6EFC1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06823" y="3324488"/>
            <a:ext cx="1452439" cy="61774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3" name="Picture 8" descr="C:\Users\Marc Stephenson\Work\Website\Images\crownestate.png">
            <a:extLst>
              <a:ext uri="{FF2B5EF4-FFF2-40B4-BE49-F238E27FC236}">
                <a16:creationId xmlns:a16="http://schemas.microsoft.com/office/drawing/2014/main" id="{C7CADAFC-6C6D-479C-9F38-A1E6F99405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0962" y="5798397"/>
            <a:ext cx="1081095" cy="40507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4" name="Picture 10" descr="C:\Users\Marc Stephenson\Work\Website\Images\macmillan.png">
            <a:extLst>
              <a:ext uri="{FF2B5EF4-FFF2-40B4-BE49-F238E27FC236}">
                <a16:creationId xmlns:a16="http://schemas.microsoft.com/office/drawing/2014/main" id="{85CEA4AB-CC2B-4B23-BAD2-C093D89553C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8779" y="3348162"/>
            <a:ext cx="1574782" cy="6010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5" name="Picture 11" descr="C:\Users\Marc Stephenson\Work\Website\Images\moj.png">
            <a:extLst>
              <a:ext uri="{FF2B5EF4-FFF2-40B4-BE49-F238E27FC236}">
                <a16:creationId xmlns:a16="http://schemas.microsoft.com/office/drawing/2014/main" id="{16C5818E-20AA-4A4C-A635-24F207B941D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14902" y="2166364"/>
            <a:ext cx="1404188" cy="49712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6" name="Picture 12" descr="C:\Users\Marc Stephenson\Work\Website\Images\nice.png">
            <a:extLst>
              <a:ext uri="{FF2B5EF4-FFF2-40B4-BE49-F238E27FC236}">
                <a16:creationId xmlns:a16="http://schemas.microsoft.com/office/drawing/2014/main" id="{D5B3A6FF-4C21-4544-9E73-8BC6C8217DF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22203" y="2224902"/>
            <a:ext cx="1839650" cy="47908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Picture 13" descr="C:\Users\Marc Stephenson\Work\Website\Images\practicalaction.png">
            <a:extLst>
              <a:ext uri="{FF2B5EF4-FFF2-40B4-BE49-F238E27FC236}">
                <a16:creationId xmlns:a16="http://schemas.microsoft.com/office/drawing/2014/main" id="{5E946CBE-DEC6-4439-9848-3E76BB60732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09712" y="5791367"/>
            <a:ext cx="936311" cy="42389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8" name="Picture 15" descr="C:\Users\Marc Stephenson\Work\Website\Images\tubelines.png">
            <a:extLst>
              <a:ext uri="{FF2B5EF4-FFF2-40B4-BE49-F238E27FC236}">
                <a16:creationId xmlns:a16="http://schemas.microsoft.com/office/drawing/2014/main" id="{545AE4CC-0C82-462D-B012-413BA157039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09383" y="4530802"/>
            <a:ext cx="942835" cy="40085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9" name="Picture 16" descr="C:\Users\Marc Stephenson\Work\Website\Images\ukti.png">
            <a:extLst>
              <a:ext uri="{FF2B5EF4-FFF2-40B4-BE49-F238E27FC236}">
                <a16:creationId xmlns:a16="http://schemas.microsoft.com/office/drawing/2014/main" id="{6DA153E2-D47A-4036-A760-BC79AB2AD4E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65905" y="2166984"/>
            <a:ext cx="1454596" cy="49235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1" name="Picture 18" descr="C:\Users\Marc Stephenson\Work\Website\Images\bos.gif">
            <a:extLst>
              <a:ext uri="{FF2B5EF4-FFF2-40B4-BE49-F238E27FC236}">
                <a16:creationId xmlns:a16="http://schemas.microsoft.com/office/drawing/2014/main" id="{0A62EA70-C048-49B7-8D42-4A8AD7D9BB0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93556" y="4524171"/>
            <a:ext cx="2489873" cy="45866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2" name="Picture 19" descr="C:\Users\Marc Stephenson\Work\Website\Images\cps_logo.gif">
            <a:extLst>
              <a:ext uri="{FF2B5EF4-FFF2-40B4-BE49-F238E27FC236}">
                <a16:creationId xmlns:a16="http://schemas.microsoft.com/office/drawing/2014/main" id="{9357C557-D23E-4407-BCAC-E62C1C7772B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301851" y="2233904"/>
            <a:ext cx="478414" cy="52625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4" name="Picture 21" descr="C:\Users\Marc Stephenson\Work\Website\Images\dfid.gif">
            <a:extLst>
              <a:ext uri="{FF2B5EF4-FFF2-40B4-BE49-F238E27FC236}">
                <a16:creationId xmlns:a16="http://schemas.microsoft.com/office/drawing/2014/main" id="{A753B656-5CDC-4E52-807B-19293F61C0D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65110" y="2209724"/>
            <a:ext cx="1726215" cy="46654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 name="Picture 22" descr="C:\Users\Marc Stephenson\Work\Website\Images\fco.gif">
            <a:extLst>
              <a:ext uri="{FF2B5EF4-FFF2-40B4-BE49-F238E27FC236}">
                <a16:creationId xmlns:a16="http://schemas.microsoft.com/office/drawing/2014/main" id="{2779A074-114C-4D2C-A4ED-D7586DA37B7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47658" y="2176892"/>
            <a:ext cx="692730" cy="51167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6" name="Picture 23" descr="C:\Users\Marc Stephenson\Work\Website\Images\hackney.gif">
            <a:extLst>
              <a:ext uri="{FF2B5EF4-FFF2-40B4-BE49-F238E27FC236}">
                <a16:creationId xmlns:a16="http://schemas.microsoft.com/office/drawing/2014/main" id="{E018370A-2ECE-4EB1-BB93-4613BC71EEB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137127" y="3371521"/>
            <a:ext cx="2484640" cy="53548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8" name="Picture 25" descr="C:\Users\Marc Stephenson\Work\Website\Images\penguin.gif">
            <a:extLst>
              <a:ext uri="{FF2B5EF4-FFF2-40B4-BE49-F238E27FC236}">
                <a16:creationId xmlns:a16="http://schemas.microsoft.com/office/drawing/2014/main" id="{240932EA-2B17-4BCE-A737-B8F58BB6484E}"/>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192012" y="4508063"/>
            <a:ext cx="398849" cy="57378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9" name="Picture 26" descr="C:\Users\Marc Stephenson\Work\Website\Images\ncc.gif">
            <a:extLst>
              <a:ext uri="{FF2B5EF4-FFF2-40B4-BE49-F238E27FC236}">
                <a16:creationId xmlns:a16="http://schemas.microsoft.com/office/drawing/2014/main" id="{B128CB02-14D9-43A2-9295-DCE567C6EC6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678229" y="3355572"/>
            <a:ext cx="1562820" cy="60599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0" name="Picture 27" descr="C:\Users\Marc Stephenson\Work\Website\Images\uu.gif">
            <a:extLst>
              <a:ext uri="{FF2B5EF4-FFF2-40B4-BE49-F238E27FC236}">
                <a16:creationId xmlns:a16="http://schemas.microsoft.com/office/drawing/2014/main" id="{92A6EDA1-48EC-4279-B01D-7EBA63414E7B}"/>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582403" y="4547323"/>
            <a:ext cx="1132247" cy="37475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1" name="Picture 28" descr="C:\Users\Marc Stephenson\Work\Website\Images\elexon.gif">
            <a:extLst>
              <a:ext uri="{FF2B5EF4-FFF2-40B4-BE49-F238E27FC236}">
                <a16:creationId xmlns:a16="http://schemas.microsoft.com/office/drawing/2014/main" id="{34E163FD-904B-4307-98A0-F23C5BC8A364}"/>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830782" y="4515988"/>
            <a:ext cx="1856739" cy="44619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2" name="Picture 29" descr="C:\Users\Marc Stephenson\Work\Website\Images\tna.gif">
            <a:extLst>
              <a:ext uri="{FF2B5EF4-FFF2-40B4-BE49-F238E27FC236}">
                <a16:creationId xmlns:a16="http://schemas.microsoft.com/office/drawing/2014/main" id="{949B929C-ABDE-4820-A012-9F59CAA97424}"/>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649231" y="2194258"/>
            <a:ext cx="598427" cy="48201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3" name="AutoShape 2" descr="Image result for vestel">
            <a:extLst>
              <a:ext uri="{FF2B5EF4-FFF2-40B4-BE49-F238E27FC236}">
                <a16:creationId xmlns:a16="http://schemas.microsoft.com/office/drawing/2014/main" id="{232FF43B-4131-4B13-9C93-B65D045BBF5F}"/>
              </a:ext>
            </a:extLst>
          </p:cNvPr>
          <p:cNvSpPr>
            <a:spLocks noChangeAspect="1" noChangeArrowheads="1"/>
          </p:cNvSpPr>
          <p:nvPr/>
        </p:nvSpPr>
        <p:spPr bwMode="auto">
          <a:xfrm>
            <a:off x="5930854" y="2939357"/>
            <a:ext cx="304800" cy="304800"/>
          </a:xfrm>
          <a:prstGeom prst="rect">
            <a:avLst/>
          </a:prstGeom>
          <a:noFill/>
          <a:ln>
            <a:no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4" name="Picture 33" descr="Image result">
            <a:extLst>
              <a:ext uri="{FF2B5EF4-FFF2-40B4-BE49-F238E27FC236}">
                <a16:creationId xmlns:a16="http://schemas.microsoft.com/office/drawing/2014/main" id="{4A6F6607-8717-48FB-A633-9E00153FEE71}"/>
              </a:ext>
            </a:extLst>
          </p:cNvPr>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930853" y="4508063"/>
            <a:ext cx="1234145" cy="471306"/>
          </a:xfrm>
          <a:prstGeom prst="rect">
            <a:avLst/>
          </a:prstGeom>
          <a:noFill/>
          <a:ln>
            <a:noFill/>
          </a:ln>
        </p:spPr>
      </p:pic>
      <p:pic>
        <p:nvPicPr>
          <p:cNvPr id="35" name="Picture 34">
            <a:extLst>
              <a:ext uri="{FF2B5EF4-FFF2-40B4-BE49-F238E27FC236}">
                <a16:creationId xmlns:a16="http://schemas.microsoft.com/office/drawing/2014/main" id="{C9888AE6-D306-4A80-9F25-220118FF3173}"/>
              </a:ext>
            </a:extLst>
          </p:cNvPr>
          <p:cNvPicPr/>
          <p:nvPr/>
        </p:nvPicPr>
        <p:blipFill>
          <a:blip r:embed="rId25"/>
          <a:stretch>
            <a:fillRect/>
          </a:stretch>
        </p:blipFill>
        <p:spPr>
          <a:xfrm>
            <a:off x="3660730" y="3348665"/>
            <a:ext cx="638255" cy="625331"/>
          </a:xfrm>
          <a:prstGeom prst="rect">
            <a:avLst/>
          </a:prstGeom>
          <a:ln>
            <a:noFill/>
          </a:ln>
        </p:spPr>
      </p:pic>
      <p:pic>
        <p:nvPicPr>
          <p:cNvPr id="37" name="Picture 36">
            <a:extLst>
              <a:ext uri="{FF2B5EF4-FFF2-40B4-BE49-F238E27FC236}">
                <a16:creationId xmlns:a16="http://schemas.microsoft.com/office/drawing/2014/main" id="{8C05D296-0F5B-41D0-88AC-55BABAF011F6}"/>
              </a:ext>
            </a:extLst>
          </p:cNvPr>
          <p:cNvPicPr/>
          <p:nvPr/>
        </p:nvPicPr>
        <p:blipFill>
          <a:blip r:embed="rId26"/>
          <a:stretch>
            <a:fillRect/>
          </a:stretch>
        </p:blipFill>
        <p:spPr>
          <a:xfrm>
            <a:off x="7760086" y="2178244"/>
            <a:ext cx="1056050" cy="497129"/>
          </a:xfrm>
          <a:prstGeom prst="rect">
            <a:avLst/>
          </a:prstGeom>
          <a:ln>
            <a:noFill/>
          </a:ln>
        </p:spPr>
      </p:pic>
      <p:pic>
        <p:nvPicPr>
          <p:cNvPr id="38" name="Picture 2" descr="MARKEN">
            <a:extLst>
              <a:ext uri="{FF2B5EF4-FFF2-40B4-BE49-F238E27FC236}">
                <a16:creationId xmlns:a16="http://schemas.microsoft.com/office/drawing/2014/main" id="{97D88DB8-FB9E-42FB-9220-D95BA8EDEA32}"/>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361218" y="4547323"/>
            <a:ext cx="762254" cy="36297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9" name="Picture 4" descr="ASSA ABLOY UK">
            <a:extLst>
              <a:ext uri="{FF2B5EF4-FFF2-40B4-BE49-F238E27FC236}">
                <a16:creationId xmlns:a16="http://schemas.microsoft.com/office/drawing/2014/main" id="{BC0D276B-EB30-41F3-97FE-883D566275BE}"/>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27774" y="4653160"/>
            <a:ext cx="1535465" cy="21033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0" name="Picture 6" descr="Financial Ombudsman Service">
            <a:extLst>
              <a:ext uri="{FF2B5EF4-FFF2-40B4-BE49-F238E27FC236}">
                <a16:creationId xmlns:a16="http://schemas.microsoft.com/office/drawing/2014/main" id="{00F1DD23-B816-45E6-AACB-D01D8D3DC57F}"/>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40769" y="2198264"/>
            <a:ext cx="1169393" cy="46654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2" name="Picture 41">
            <a:extLst>
              <a:ext uri="{FF2B5EF4-FFF2-40B4-BE49-F238E27FC236}">
                <a16:creationId xmlns:a16="http://schemas.microsoft.com/office/drawing/2014/main" id="{EC6317C6-70E2-4153-83C2-099ADCE95C7C}"/>
              </a:ext>
            </a:extLst>
          </p:cNvPr>
          <p:cNvPicPr>
            <a:picLocks noChangeAspect="1"/>
          </p:cNvPicPr>
          <p:nvPr/>
        </p:nvPicPr>
        <p:blipFill>
          <a:blip r:embed="rId30"/>
          <a:stretch>
            <a:fillRect/>
          </a:stretch>
        </p:blipFill>
        <p:spPr>
          <a:xfrm>
            <a:off x="2506938" y="3371714"/>
            <a:ext cx="1071606" cy="602282"/>
          </a:xfrm>
          <a:prstGeom prst="rect">
            <a:avLst/>
          </a:prstGeom>
        </p:spPr>
      </p:pic>
      <p:pic>
        <p:nvPicPr>
          <p:cNvPr id="44" name="Picture 43">
            <a:extLst>
              <a:ext uri="{FF2B5EF4-FFF2-40B4-BE49-F238E27FC236}">
                <a16:creationId xmlns:a16="http://schemas.microsoft.com/office/drawing/2014/main" id="{CBE881CF-992A-4665-89DC-57222BC801B4}"/>
              </a:ext>
            </a:extLst>
          </p:cNvPr>
          <p:cNvPicPr>
            <a:picLocks noChangeAspect="1"/>
          </p:cNvPicPr>
          <p:nvPr/>
        </p:nvPicPr>
        <p:blipFill>
          <a:blip r:embed="rId31"/>
          <a:stretch>
            <a:fillRect/>
          </a:stretch>
        </p:blipFill>
        <p:spPr>
          <a:xfrm>
            <a:off x="8854593" y="2208161"/>
            <a:ext cx="567610" cy="540299"/>
          </a:xfrm>
          <a:prstGeom prst="rect">
            <a:avLst/>
          </a:prstGeom>
        </p:spPr>
      </p:pic>
      <p:sp>
        <p:nvSpPr>
          <p:cNvPr id="43" name="TextBox 42">
            <a:extLst>
              <a:ext uri="{FF2B5EF4-FFF2-40B4-BE49-F238E27FC236}">
                <a16:creationId xmlns:a16="http://schemas.microsoft.com/office/drawing/2014/main" id="{03BD94C0-B087-425E-8E12-648C0E4A5BFC}"/>
              </a:ext>
            </a:extLst>
          </p:cNvPr>
          <p:cNvSpPr txBox="1"/>
          <p:nvPr/>
        </p:nvSpPr>
        <p:spPr>
          <a:xfrm>
            <a:off x="579812" y="1720805"/>
            <a:ext cx="2897519" cy="369332"/>
          </a:xfrm>
          <a:prstGeom prst="rect">
            <a:avLst/>
          </a:prstGeom>
          <a:noFill/>
        </p:spPr>
        <p:txBody>
          <a:bodyPr wrap="square" rtlCol="0">
            <a:spAutoFit/>
          </a:bodyPr>
          <a:lstStyle/>
          <a:p>
            <a:r>
              <a:rPr lang="en-GB" b="1" dirty="0"/>
              <a:t>Central Government</a:t>
            </a:r>
          </a:p>
        </p:txBody>
      </p:sp>
      <p:sp>
        <p:nvSpPr>
          <p:cNvPr id="49" name="TextBox 48">
            <a:extLst>
              <a:ext uri="{FF2B5EF4-FFF2-40B4-BE49-F238E27FC236}">
                <a16:creationId xmlns:a16="http://schemas.microsoft.com/office/drawing/2014/main" id="{DDAB02DB-BB21-40C0-A9CF-A8132EC2E5AE}"/>
              </a:ext>
            </a:extLst>
          </p:cNvPr>
          <p:cNvSpPr txBox="1"/>
          <p:nvPr/>
        </p:nvSpPr>
        <p:spPr>
          <a:xfrm>
            <a:off x="579811" y="2886852"/>
            <a:ext cx="2897519" cy="369332"/>
          </a:xfrm>
          <a:prstGeom prst="rect">
            <a:avLst/>
          </a:prstGeom>
          <a:noFill/>
        </p:spPr>
        <p:txBody>
          <a:bodyPr wrap="square" rtlCol="0">
            <a:spAutoFit/>
          </a:bodyPr>
          <a:lstStyle/>
          <a:p>
            <a:r>
              <a:rPr lang="en-GB" b="1" dirty="0"/>
              <a:t>Charities and non-profit</a:t>
            </a:r>
          </a:p>
        </p:txBody>
      </p:sp>
      <p:sp>
        <p:nvSpPr>
          <p:cNvPr id="50" name="TextBox 49">
            <a:extLst>
              <a:ext uri="{FF2B5EF4-FFF2-40B4-BE49-F238E27FC236}">
                <a16:creationId xmlns:a16="http://schemas.microsoft.com/office/drawing/2014/main" id="{68A204FC-A827-4AF9-B282-E2BF01926547}"/>
              </a:ext>
            </a:extLst>
          </p:cNvPr>
          <p:cNvSpPr txBox="1"/>
          <p:nvPr/>
        </p:nvSpPr>
        <p:spPr>
          <a:xfrm>
            <a:off x="6160879" y="2879134"/>
            <a:ext cx="2897519" cy="369332"/>
          </a:xfrm>
          <a:prstGeom prst="rect">
            <a:avLst/>
          </a:prstGeom>
          <a:noFill/>
        </p:spPr>
        <p:txBody>
          <a:bodyPr wrap="square" rtlCol="0">
            <a:spAutoFit/>
          </a:bodyPr>
          <a:lstStyle/>
          <a:p>
            <a:r>
              <a:rPr lang="en-GB" b="1" dirty="0"/>
              <a:t>Local bodies</a:t>
            </a:r>
          </a:p>
        </p:txBody>
      </p:sp>
      <p:sp>
        <p:nvSpPr>
          <p:cNvPr id="51" name="TextBox 50">
            <a:extLst>
              <a:ext uri="{FF2B5EF4-FFF2-40B4-BE49-F238E27FC236}">
                <a16:creationId xmlns:a16="http://schemas.microsoft.com/office/drawing/2014/main" id="{8D4DE735-897A-4B96-9195-2ACA6C349C5E}"/>
              </a:ext>
            </a:extLst>
          </p:cNvPr>
          <p:cNvSpPr txBox="1"/>
          <p:nvPr/>
        </p:nvSpPr>
        <p:spPr>
          <a:xfrm>
            <a:off x="670844" y="4090427"/>
            <a:ext cx="2897519" cy="369332"/>
          </a:xfrm>
          <a:prstGeom prst="rect">
            <a:avLst/>
          </a:prstGeom>
          <a:noFill/>
        </p:spPr>
        <p:txBody>
          <a:bodyPr wrap="square" rtlCol="0">
            <a:spAutoFit/>
          </a:bodyPr>
          <a:lstStyle/>
          <a:p>
            <a:r>
              <a:rPr lang="en-GB" b="1" dirty="0"/>
              <a:t>Private Sector</a:t>
            </a:r>
          </a:p>
        </p:txBody>
      </p:sp>
      <p:sp>
        <p:nvSpPr>
          <p:cNvPr id="54" name="Rectangle 53">
            <a:extLst>
              <a:ext uri="{FF2B5EF4-FFF2-40B4-BE49-F238E27FC236}">
                <a16:creationId xmlns:a16="http://schemas.microsoft.com/office/drawing/2014/main" id="{E0A1C9D4-78AD-43DC-BDF7-7A80112FB583}"/>
              </a:ext>
            </a:extLst>
          </p:cNvPr>
          <p:cNvSpPr/>
          <p:nvPr/>
        </p:nvSpPr>
        <p:spPr>
          <a:xfrm>
            <a:off x="632989" y="5152888"/>
            <a:ext cx="5394793" cy="424383"/>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5" name="Picture 17" descr="C:\Users\Marc Stephenson\Work\Website\Images\bcs.gif">
            <a:extLst>
              <a:ext uri="{FF2B5EF4-FFF2-40B4-BE49-F238E27FC236}">
                <a16:creationId xmlns:a16="http://schemas.microsoft.com/office/drawing/2014/main" id="{921EE1D5-3FCF-41A8-900B-065A9FF08CA0}"/>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863263" y="5809991"/>
            <a:ext cx="1164520" cy="41222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6" name="Picture 20" descr="C:\Users\Marc Stephenson\Work\Website\Images\dfes.gif">
            <a:extLst>
              <a:ext uri="{FF2B5EF4-FFF2-40B4-BE49-F238E27FC236}">
                <a16:creationId xmlns:a16="http://schemas.microsoft.com/office/drawing/2014/main" id="{AFDE9F5C-DA67-4187-8044-8F234CBD4DD4}"/>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014132" y="5836315"/>
            <a:ext cx="1718666" cy="35191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7" name="Picture 24" descr="C:\Users\Marc Stephenson\Work\Website\Images\jisc.png">
            <a:extLst>
              <a:ext uri="{FF2B5EF4-FFF2-40B4-BE49-F238E27FC236}">
                <a16:creationId xmlns:a16="http://schemas.microsoft.com/office/drawing/2014/main" id="{3BE80510-C3A2-45AF-883D-E20AA21744EA}"/>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92531" y="5746894"/>
            <a:ext cx="797955" cy="46836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8" name="Picture 57" descr="Logo of the University of Leeds">
            <a:extLst>
              <a:ext uri="{FF2B5EF4-FFF2-40B4-BE49-F238E27FC236}">
                <a16:creationId xmlns:a16="http://schemas.microsoft.com/office/drawing/2014/main" id="{2EB9B7C0-C757-4D59-A605-B008D8A8393F}"/>
              </a:ext>
            </a:extLst>
          </p:cNvPr>
          <p:cNvPicPr/>
          <p:nvPr/>
        </p:nvPicPr>
        <p:blipFill>
          <a:blip r:embed="rId35">
            <a:extLst>
              <a:ext uri="{28A0092B-C50C-407E-A947-70E740481C1C}">
                <a14:useLocalDpi xmlns:a14="http://schemas.microsoft.com/office/drawing/2010/main" val="0"/>
              </a:ext>
            </a:extLst>
          </a:blip>
          <a:srcRect/>
          <a:stretch>
            <a:fillRect/>
          </a:stretch>
        </p:blipFill>
        <p:spPr bwMode="auto">
          <a:xfrm>
            <a:off x="1617353" y="5878476"/>
            <a:ext cx="1262288" cy="374944"/>
          </a:xfrm>
          <a:prstGeom prst="rect">
            <a:avLst/>
          </a:prstGeom>
          <a:noFill/>
          <a:ln>
            <a:noFill/>
          </a:ln>
        </p:spPr>
      </p:pic>
      <p:sp>
        <p:nvSpPr>
          <p:cNvPr id="52" name="TextBox 51">
            <a:extLst>
              <a:ext uri="{FF2B5EF4-FFF2-40B4-BE49-F238E27FC236}">
                <a16:creationId xmlns:a16="http://schemas.microsoft.com/office/drawing/2014/main" id="{3D1BCC10-0F64-463B-96FF-E8BCA3D40BE7}"/>
              </a:ext>
            </a:extLst>
          </p:cNvPr>
          <p:cNvSpPr txBox="1"/>
          <p:nvPr/>
        </p:nvSpPr>
        <p:spPr>
          <a:xfrm>
            <a:off x="632988" y="5126729"/>
            <a:ext cx="2897519" cy="369332"/>
          </a:xfrm>
          <a:prstGeom prst="rect">
            <a:avLst/>
          </a:prstGeom>
          <a:noFill/>
        </p:spPr>
        <p:txBody>
          <a:bodyPr wrap="square" rtlCol="0">
            <a:spAutoFit/>
          </a:bodyPr>
          <a:lstStyle/>
          <a:p>
            <a:r>
              <a:rPr lang="en-GB" b="1" dirty="0"/>
              <a:t>Higher Education</a:t>
            </a:r>
          </a:p>
        </p:txBody>
      </p:sp>
      <p:sp>
        <p:nvSpPr>
          <p:cNvPr id="59" name="TextBox 58">
            <a:extLst>
              <a:ext uri="{FF2B5EF4-FFF2-40B4-BE49-F238E27FC236}">
                <a16:creationId xmlns:a16="http://schemas.microsoft.com/office/drawing/2014/main" id="{1CC4C00F-6FFA-4F7F-993C-9C7B911E100B}"/>
              </a:ext>
            </a:extLst>
          </p:cNvPr>
          <p:cNvSpPr txBox="1"/>
          <p:nvPr/>
        </p:nvSpPr>
        <p:spPr>
          <a:xfrm>
            <a:off x="6198646" y="5177593"/>
            <a:ext cx="2897519" cy="369332"/>
          </a:xfrm>
          <a:prstGeom prst="rect">
            <a:avLst/>
          </a:prstGeom>
          <a:noFill/>
        </p:spPr>
        <p:txBody>
          <a:bodyPr wrap="square" rtlCol="0">
            <a:spAutoFit/>
          </a:bodyPr>
          <a:lstStyle/>
          <a:p>
            <a:r>
              <a:rPr lang="en-GB" b="1" dirty="0"/>
              <a:t>And much more…</a:t>
            </a:r>
          </a:p>
        </p:txBody>
      </p:sp>
    </p:spTree>
    <p:extLst>
      <p:ext uri="{BB962C8B-B14F-4D97-AF65-F5344CB8AC3E}">
        <p14:creationId xmlns:p14="http://schemas.microsoft.com/office/powerpoint/2010/main" val="1759401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A5FCCE-9D41-436E-A5F6-21F9EFE24BB7}"/>
              </a:ext>
            </a:extLst>
          </p:cNvPr>
          <p:cNvSpPr>
            <a:spLocks noGrp="1"/>
          </p:cNvSpPr>
          <p:nvPr>
            <p:ph type="body" sz="half" idx="2"/>
          </p:nvPr>
        </p:nvSpPr>
        <p:spPr>
          <a:xfrm>
            <a:off x="560387" y="1892300"/>
            <a:ext cx="5447007" cy="3811588"/>
          </a:xfrm>
        </p:spPr>
        <p:txBody>
          <a:bodyPr>
            <a:normAutofit/>
          </a:bodyPr>
          <a:lstStyle/>
          <a:p>
            <a:r>
              <a:rPr lang="en-GB" sz="3200" dirty="0"/>
              <a:t>Communication</a:t>
            </a:r>
          </a:p>
          <a:p>
            <a:pPr marL="457200" indent="-457200">
              <a:buFont typeface="Arial" panose="020B0604020202020204" pitchFamily="34" charset="0"/>
              <a:buChar char="•"/>
            </a:pPr>
            <a:r>
              <a:rPr lang="en-GB" sz="3200" dirty="0"/>
              <a:t>Chat, audio/video conferencing,  telephony</a:t>
            </a:r>
          </a:p>
          <a:p>
            <a:r>
              <a:rPr lang="en-GB" sz="3200" dirty="0"/>
              <a:t>Collaboration</a:t>
            </a:r>
          </a:p>
          <a:p>
            <a:pPr marL="457200" indent="-457200">
              <a:buFont typeface="Arial" panose="020B0604020202020204" pitchFamily="34" charset="0"/>
              <a:buChar char="•"/>
            </a:pPr>
            <a:r>
              <a:rPr lang="en-GB" sz="3200" dirty="0"/>
              <a:t>Content sharing, storage, task  management etc</a:t>
            </a:r>
          </a:p>
          <a:p>
            <a:endParaRPr lang="en-GB" dirty="0"/>
          </a:p>
        </p:txBody>
      </p:sp>
      <p:sp>
        <p:nvSpPr>
          <p:cNvPr id="3" name="Text Placeholder 2">
            <a:extLst>
              <a:ext uri="{FF2B5EF4-FFF2-40B4-BE49-F238E27FC236}">
                <a16:creationId xmlns:a16="http://schemas.microsoft.com/office/drawing/2014/main" id="{2ACA2545-A867-472B-9725-79397610532B}"/>
              </a:ext>
            </a:extLst>
          </p:cNvPr>
          <p:cNvSpPr>
            <a:spLocks noGrp="1"/>
          </p:cNvSpPr>
          <p:nvPr>
            <p:ph type="body" sz="half" idx="10"/>
          </p:nvPr>
        </p:nvSpPr>
        <p:spPr/>
        <p:txBody>
          <a:bodyPr/>
          <a:lstStyle/>
          <a:p>
            <a:r>
              <a:rPr lang="en-GB" dirty="0"/>
              <a:t>What is Teams?</a:t>
            </a:r>
          </a:p>
        </p:txBody>
      </p:sp>
      <p:sp>
        <p:nvSpPr>
          <p:cNvPr id="4" name="Slide Number Placeholder 3">
            <a:extLst>
              <a:ext uri="{FF2B5EF4-FFF2-40B4-BE49-F238E27FC236}">
                <a16:creationId xmlns:a16="http://schemas.microsoft.com/office/drawing/2014/main" id="{4CD46A9B-F332-4610-A35B-5EA58D631F7B}"/>
              </a:ext>
            </a:extLst>
          </p:cNvPr>
          <p:cNvSpPr>
            <a:spLocks noGrp="1"/>
          </p:cNvSpPr>
          <p:nvPr>
            <p:ph type="sldNum" sz="quarter" idx="11"/>
          </p:nvPr>
        </p:nvSpPr>
        <p:spPr/>
        <p:txBody>
          <a:bodyPr/>
          <a:lstStyle/>
          <a:p>
            <a:fld id="{E0AA53EB-DC4B-4995-9066-E3AD3B788D6E}" type="slidenum">
              <a:rPr lang="en-GB" smtClean="0"/>
              <a:pPr/>
              <a:t>6</a:t>
            </a:fld>
            <a:endParaRPr lang="en-GB"/>
          </a:p>
        </p:txBody>
      </p:sp>
      <p:pic>
        <p:nvPicPr>
          <p:cNvPr id="6" name="Graphic 5" descr="Chat with solid fill">
            <a:extLst>
              <a:ext uri="{FF2B5EF4-FFF2-40B4-BE49-F238E27FC236}">
                <a16:creationId xmlns:a16="http://schemas.microsoft.com/office/drawing/2014/main" id="{C033C4E9-C9A4-4300-B4F2-2B9A4F724B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45670" y="1384300"/>
            <a:ext cx="1617037" cy="1617037"/>
          </a:xfrm>
          <a:prstGeom prst="rect">
            <a:avLst/>
          </a:prstGeom>
        </p:spPr>
      </p:pic>
      <p:pic>
        <p:nvPicPr>
          <p:cNvPr id="8" name="Graphic 7" descr="Telephone with solid fill">
            <a:extLst>
              <a:ext uri="{FF2B5EF4-FFF2-40B4-BE49-F238E27FC236}">
                <a16:creationId xmlns:a16="http://schemas.microsoft.com/office/drawing/2014/main" id="{2D35F0CB-553C-41AF-A2D1-AACE71591DB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91924" y="4379361"/>
            <a:ext cx="1324527" cy="1324527"/>
          </a:xfrm>
          <a:prstGeom prst="rect">
            <a:avLst/>
          </a:prstGeom>
        </p:spPr>
      </p:pic>
      <p:pic>
        <p:nvPicPr>
          <p:cNvPr id="10" name="Graphic 9" descr="Users with solid fill">
            <a:extLst>
              <a:ext uri="{FF2B5EF4-FFF2-40B4-BE49-F238E27FC236}">
                <a16:creationId xmlns:a16="http://schemas.microsoft.com/office/drawing/2014/main" id="{A1966299-AA54-433C-A82A-75325B9601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09263" y="2702830"/>
            <a:ext cx="1486788" cy="1486788"/>
          </a:xfrm>
          <a:prstGeom prst="rect">
            <a:avLst/>
          </a:prstGeom>
        </p:spPr>
      </p:pic>
      <p:pic>
        <p:nvPicPr>
          <p:cNvPr id="12" name="Graphic 11" descr="Boardroom with solid fill">
            <a:extLst>
              <a:ext uri="{FF2B5EF4-FFF2-40B4-BE49-F238E27FC236}">
                <a16:creationId xmlns:a16="http://schemas.microsoft.com/office/drawing/2014/main" id="{988814FD-0B3C-4CF1-B703-E527F76DD77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007008" y="2685606"/>
            <a:ext cx="1486788" cy="1486788"/>
          </a:xfrm>
          <a:prstGeom prst="rect">
            <a:avLst/>
          </a:prstGeom>
        </p:spPr>
      </p:pic>
    </p:spTree>
    <p:extLst>
      <p:ext uri="{BB962C8B-B14F-4D97-AF65-F5344CB8AC3E}">
        <p14:creationId xmlns:p14="http://schemas.microsoft.com/office/powerpoint/2010/main" val="2133159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652D57-A65D-42FD-9CBD-1CE95CDA34C3}"/>
              </a:ext>
            </a:extLst>
          </p:cNvPr>
          <p:cNvSpPr>
            <a:spLocks noGrp="1"/>
          </p:cNvSpPr>
          <p:nvPr>
            <p:ph type="body" sz="half" idx="2"/>
          </p:nvPr>
        </p:nvSpPr>
        <p:spPr>
          <a:xfrm>
            <a:off x="560388" y="1892300"/>
            <a:ext cx="4992687" cy="3811588"/>
          </a:xfrm>
        </p:spPr>
        <p:txBody>
          <a:bodyPr/>
          <a:lstStyle/>
          <a:p>
            <a:r>
              <a:rPr lang="en-GB" sz="3200" dirty="0"/>
              <a:t>Teams is just one part of Office 365…</a:t>
            </a:r>
          </a:p>
          <a:p>
            <a:r>
              <a:rPr lang="en-GB" sz="3200" dirty="0"/>
              <a:t>A whole set of cloud business applications.</a:t>
            </a:r>
          </a:p>
          <a:p>
            <a:endParaRPr lang="en-GB" dirty="0"/>
          </a:p>
        </p:txBody>
      </p:sp>
      <p:sp>
        <p:nvSpPr>
          <p:cNvPr id="3" name="Text Placeholder 2">
            <a:extLst>
              <a:ext uri="{FF2B5EF4-FFF2-40B4-BE49-F238E27FC236}">
                <a16:creationId xmlns:a16="http://schemas.microsoft.com/office/drawing/2014/main" id="{3A33C88F-3807-4601-8B5F-CFD818191CC4}"/>
              </a:ext>
            </a:extLst>
          </p:cNvPr>
          <p:cNvSpPr>
            <a:spLocks noGrp="1"/>
          </p:cNvSpPr>
          <p:nvPr>
            <p:ph type="body" sz="half" idx="10"/>
          </p:nvPr>
        </p:nvSpPr>
        <p:spPr/>
        <p:txBody>
          <a:bodyPr/>
          <a:lstStyle/>
          <a:p>
            <a:r>
              <a:rPr lang="en-GB" dirty="0"/>
              <a:t>What is Teams?</a:t>
            </a:r>
          </a:p>
        </p:txBody>
      </p:sp>
      <p:sp>
        <p:nvSpPr>
          <p:cNvPr id="4" name="Slide Number Placeholder 3">
            <a:extLst>
              <a:ext uri="{FF2B5EF4-FFF2-40B4-BE49-F238E27FC236}">
                <a16:creationId xmlns:a16="http://schemas.microsoft.com/office/drawing/2014/main" id="{B2771CD7-5B28-4BEC-9DFF-98AE8D4C0351}"/>
              </a:ext>
            </a:extLst>
          </p:cNvPr>
          <p:cNvSpPr>
            <a:spLocks noGrp="1"/>
          </p:cNvSpPr>
          <p:nvPr>
            <p:ph type="sldNum" sz="quarter" idx="11"/>
          </p:nvPr>
        </p:nvSpPr>
        <p:spPr/>
        <p:txBody>
          <a:bodyPr/>
          <a:lstStyle/>
          <a:p>
            <a:fld id="{E0AA53EB-DC4B-4995-9066-E3AD3B788D6E}" type="slidenum">
              <a:rPr lang="en-GB" smtClean="0"/>
              <a:pPr/>
              <a:t>7</a:t>
            </a:fld>
            <a:endParaRPr lang="en-GB"/>
          </a:p>
        </p:txBody>
      </p:sp>
      <p:pic>
        <p:nvPicPr>
          <p:cNvPr id="5" name="Finished Pic">
            <a:extLst>
              <a:ext uri="{FF2B5EF4-FFF2-40B4-BE49-F238E27FC236}">
                <a16:creationId xmlns:a16="http://schemas.microsoft.com/office/drawing/2014/main" id="{7B214F66-2025-4FB1-8D6D-FFB0B1E518E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638800" y="480828"/>
            <a:ext cx="6349960" cy="5413560"/>
          </a:xfrm>
          <a:prstGeom prst="rect">
            <a:avLst/>
          </a:prstGeom>
        </p:spPr>
      </p:pic>
    </p:spTree>
    <p:extLst>
      <p:ext uri="{BB962C8B-B14F-4D97-AF65-F5344CB8AC3E}">
        <p14:creationId xmlns:p14="http://schemas.microsoft.com/office/powerpoint/2010/main" val="237635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7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8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75C34F-47B6-46F8-A0C5-EAC6599A3B18}"/>
              </a:ext>
            </a:extLst>
          </p:cNvPr>
          <p:cNvSpPr>
            <a:spLocks noGrp="1"/>
          </p:cNvSpPr>
          <p:nvPr>
            <p:ph type="body" sz="half" idx="2"/>
          </p:nvPr>
        </p:nvSpPr>
        <p:spPr>
          <a:xfrm>
            <a:off x="560388" y="2146374"/>
            <a:ext cx="6049962" cy="3811588"/>
          </a:xfrm>
        </p:spPr>
        <p:txBody>
          <a:bodyPr/>
          <a:lstStyle/>
          <a:p>
            <a:r>
              <a:rPr lang="en-GB" sz="3200" dirty="0"/>
              <a:t>One of the </a:t>
            </a:r>
            <a:r>
              <a:rPr lang="en-GB" sz="3200" b="1" dirty="0"/>
              <a:t>best</a:t>
            </a:r>
            <a:r>
              <a:rPr lang="en-GB" sz="3200" dirty="0"/>
              <a:t> things about Teams is that it is easy to set up and use with a ‘low barrier to entry’ for colleagues to start using it straightaway to collaborate.</a:t>
            </a:r>
          </a:p>
          <a:p>
            <a:endParaRPr lang="en-GB" dirty="0"/>
          </a:p>
        </p:txBody>
      </p:sp>
      <p:sp>
        <p:nvSpPr>
          <p:cNvPr id="3" name="Text Placeholder 2">
            <a:extLst>
              <a:ext uri="{FF2B5EF4-FFF2-40B4-BE49-F238E27FC236}">
                <a16:creationId xmlns:a16="http://schemas.microsoft.com/office/drawing/2014/main" id="{C441EC46-2DE8-4123-923A-E3FAA24A89FD}"/>
              </a:ext>
            </a:extLst>
          </p:cNvPr>
          <p:cNvSpPr>
            <a:spLocks noGrp="1"/>
          </p:cNvSpPr>
          <p:nvPr>
            <p:ph type="body" sz="half" idx="10"/>
          </p:nvPr>
        </p:nvSpPr>
        <p:spPr/>
        <p:txBody>
          <a:bodyPr/>
          <a:lstStyle/>
          <a:p>
            <a:r>
              <a:rPr lang="en-GB" dirty="0"/>
              <a:t>On the upside…</a:t>
            </a:r>
          </a:p>
        </p:txBody>
      </p:sp>
      <p:sp>
        <p:nvSpPr>
          <p:cNvPr id="4" name="Slide Number Placeholder 3">
            <a:extLst>
              <a:ext uri="{FF2B5EF4-FFF2-40B4-BE49-F238E27FC236}">
                <a16:creationId xmlns:a16="http://schemas.microsoft.com/office/drawing/2014/main" id="{4B6B8A84-8370-49F5-8BC5-A4AB3DC9D20B}"/>
              </a:ext>
            </a:extLst>
          </p:cNvPr>
          <p:cNvSpPr>
            <a:spLocks noGrp="1"/>
          </p:cNvSpPr>
          <p:nvPr>
            <p:ph type="sldNum" sz="quarter" idx="11"/>
          </p:nvPr>
        </p:nvSpPr>
        <p:spPr/>
        <p:txBody>
          <a:bodyPr/>
          <a:lstStyle/>
          <a:p>
            <a:fld id="{E0AA53EB-DC4B-4995-9066-E3AD3B788D6E}" type="slidenum">
              <a:rPr lang="en-GB" smtClean="0"/>
              <a:pPr/>
              <a:t>8</a:t>
            </a:fld>
            <a:endParaRPr lang="en-GB"/>
          </a:p>
        </p:txBody>
      </p:sp>
      <p:pic>
        <p:nvPicPr>
          <p:cNvPr id="6" name="Graphic 5" descr="Thumbs up sign with solid fill">
            <a:extLst>
              <a:ext uri="{FF2B5EF4-FFF2-40B4-BE49-F238E27FC236}">
                <a16:creationId xmlns:a16="http://schemas.microsoft.com/office/drawing/2014/main" id="{D080A181-1C67-4591-92F8-9502DEFA25D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24774" y="1752599"/>
            <a:ext cx="2105025" cy="2105025"/>
          </a:xfrm>
          <a:prstGeom prst="rect">
            <a:avLst/>
          </a:prstGeom>
        </p:spPr>
      </p:pic>
    </p:spTree>
    <p:extLst>
      <p:ext uri="{BB962C8B-B14F-4D97-AF65-F5344CB8AC3E}">
        <p14:creationId xmlns:p14="http://schemas.microsoft.com/office/powerpoint/2010/main" val="3980634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75C34F-47B6-46F8-A0C5-EAC6599A3B18}"/>
              </a:ext>
            </a:extLst>
          </p:cNvPr>
          <p:cNvSpPr>
            <a:spLocks noGrp="1"/>
          </p:cNvSpPr>
          <p:nvPr>
            <p:ph type="body" sz="half" idx="2"/>
          </p:nvPr>
        </p:nvSpPr>
        <p:spPr>
          <a:xfrm>
            <a:off x="560389" y="1892300"/>
            <a:ext cx="6049962" cy="4327408"/>
          </a:xfrm>
        </p:spPr>
        <p:txBody>
          <a:bodyPr>
            <a:normAutofit/>
          </a:bodyPr>
          <a:lstStyle/>
          <a:p>
            <a:endParaRPr lang="en-GB" dirty="0"/>
          </a:p>
          <a:p>
            <a:r>
              <a:rPr lang="en-GB" sz="3200" dirty="0"/>
              <a:t>One of the </a:t>
            </a:r>
            <a:r>
              <a:rPr lang="en-GB" sz="3200" b="1" dirty="0"/>
              <a:t>worst</a:t>
            </a:r>
            <a:r>
              <a:rPr lang="en-GB" sz="3200" dirty="0"/>
              <a:t> things about Teams is that it is easy to set up and use with a ‘low barrier to entry’ for colleagues to start using it straightaway to collaborate.</a:t>
            </a:r>
          </a:p>
        </p:txBody>
      </p:sp>
      <p:sp>
        <p:nvSpPr>
          <p:cNvPr id="3" name="Text Placeholder 2">
            <a:extLst>
              <a:ext uri="{FF2B5EF4-FFF2-40B4-BE49-F238E27FC236}">
                <a16:creationId xmlns:a16="http://schemas.microsoft.com/office/drawing/2014/main" id="{C441EC46-2DE8-4123-923A-E3FAA24A89FD}"/>
              </a:ext>
            </a:extLst>
          </p:cNvPr>
          <p:cNvSpPr>
            <a:spLocks noGrp="1"/>
          </p:cNvSpPr>
          <p:nvPr>
            <p:ph type="body" sz="half" idx="10"/>
          </p:nvPr>
        </p:nvSpPr>
        <p:spPr/>
        <p:txBody>
          <a:bodyPr/>
          <a:lstStyle/>
          <a:p>
            <a:r>
              <a:rPr lang="en-GB" dirty="0"/>
              <a:t>On the downside…</a:t>
            </a:r>
          </a:p>
        </p:txBody>
      </p:sp>
      <p:sp>
        <p:nvSpPr>
          <p:cNvPr id="4" name="Slide Number Placeholder 3">
            <a:extLst>
              <a:ext uri="{FF2B5EF4-FFF2-40B4-BE49-F238E27FC236}">
                <a16:creationId xmlns:a16="http://schemas.microsoft.com/office/drawing/2014/main" id="{4B6B8A84-8370-49F5-8BC5-A4AB3DC9D20B}"/>
              </a:ext>
            </a:extLst>
          </p:cNvPr>
          <p:cNvSpPr>
            <a:spLocks noGrp="1"/>
          </p:cNvSpPr>
          <p:nvPr>
            <p:ph type="sldNum" sz="quarter" idx="11"/>
          </p:nvPr>
        </p:nvSpPr>
        <p:spPr/>
        <p:txBody>
          <a:bodyPr/>
          <a:lstStyle/>
          <a:p>
            <a:fld id="{E0AA53EB-DC4B-4995-9066-E3AD3B788D6E}" type="slidenum">
              <a:rPr lang="en-GB" smtClean="0"/>
              <a:pPr/>
              <a:t>9</a:t>
            </a:fld>
            <a:endParaRPr lang="en-GB"/>
          </a:p>
        </p:txBody>
      </p:sp>
      <p:pic>
        <p:nvPicPr>
          <p:cNvPr id="8" name="Graphic 7" descr="Thumbs Down with solid fill">
            <a:extLst>
              <a:ext uri="{FF2B5EF4-FFF2-40B4-BE49-F238E27FC236}">
                <a16:creationId xmlns:a16="http://schemas.microsoft.com/office/drawing/2014/main" id="{4F4565D5-11AB-4BBF-8450-7D105407F7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48624" y="2514599"/>
            <a:ext cx="1952625" cy="1952625"/>
          </a:xfrm>
          <a:prstGeom prst="rect">
            <a:avLst/>
          </a:prstGeom>
        </p:spPr>
      </p:pic>
    </p:spTree>
    <p:extLst>
      <p:ext uri="{BB962C8B-B14F-4D97-AF65-F5344CB8AC3E}">
        <p14:creationId xmlns:p14="http://schemas.microsoft.com/office/powerpoint/2010/main" val="4289547617"/>
      </p:ext>
    </p:extLst>
  </p:cSld>
  <p:clrMapOvr>
    <a:masterClrMapping/>
  </p:clrMapOvr>
</p:sld>
</file>

<file path=ppt/theme/theme1.xml><?xml version="1.0" encoding="utf-8"?>
<a:theme xmlns:a="http://schemas.openxmlformats.org/drawingml/2006/main" name="1_Office Theme">
  <a:themeElements>
    <a:clrScheme name="Metataxis">
      <a:dk1>
        <a:sysClr val="windowText" lastClr="000000"/>
      </a:dk1>
      <a:lt1>
        <a:sysClr val="window" lastClr="FFFFFF"/>
      </a:lt1>
      <a:dk2>
        <a:srgbClr val="44546A"/>
      </a:dk2>
      <a:lt2>
        <a:srgbClr val="E7E6E6"/>
      </a:lt2>
      <a:accent1>
        <a:srgbClr val="C00000"/>
      </a:accent1>
      <a:accent2>
        <a:srgbClr val="C0C0C0"/>
      </a:accent2>
      <a:accent3>
        <a:srgbClr val="6D3578"/>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MTX Presentation" ma:contentTypeID="0x010100862A8835C54EA449BE0EEF76B72FEA8C01004B400EFAA71903419234DE87FF67EDA7" ma:contentTypeVersion="8" ma:contentTypeDescription="" ma:contentTypeScope="" ma:versionID="afe5ef60e8c0051a86741e64645bfbe9">
  <xsd:schema xmlns:xsd="http://www.w3.org/2001/XMLSchema" xmlns:xs="http://www.w3.org/2001/XMLSchema" xmlns:p="http://schemas.microsoft.com/office/2006/metadata/properties" xmlns:ns2="6038ef19-71e2-42b9-bf4e-2695f46ed39e" xmlns:ns3="http://schemas.microsoft.com/sharepoint.v3" targetNamespace="http://schemas.microsoft.com/office/2006/metadata/properties" ma:root="true" ma:fieldsID="faf2f3bb4c54fa540d344135a629c34a" ns2:_="" ns3:_="">
    <xsd:import namespace="6038ef19-71e2-42b9-bf4e-2695f46ed39e"/>
    <xsd:import namespace="http://schemas.microsoft.com/sharepoint.v3"/>
    <xsd:element name="properties">
      <xsd:complexType>
        <xsd:sequence>
          <xsd:element name="documentManagement">
            <xsd:complexType>
              <xsd:all>
                <xsd:element ref="ns2:cc780c36eeae43a4a05e2b882b62aee6" minOccurs="0"/>
                <xsd:element ref="ns2:TaxCatchAll" minOccurs="0"/>
                <xsd:element ref="ns2:TaxCatchAllLabel" minOccurs="0"/>
                <xsd:element ref="ns2:o6a1136b45b54731af9957538af6fdd6" minOccurs="0"/>
                <xsd:element ref="ns3:Category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38ef19-71e2-42b9-bf4e-2695f46ed39e" elementFormDefault="qualified">
    <xsd:import namespace="http://schemas.microsoft.com/office/2006/documentManagement/types"/>
    <xsd:import namespace="http://schemas.microsoft.com/office/infopath/2007/PartnerControls"/>
    <xsd:element name="cc780c36eeae43a4a05e2b882b62aee6" ma:index="8" ma:taxonomy="true" ma:internalName="cc780c36eeae43a4a05e2b882b62aee6" ma:taxonomyFieldName="Organisation" ma:displayName="Organisation" ma:readOnly="false" ma:default="" ma:fieldId="{cc780c36-eeae-43a4-a05e-2b882b62aee6}" ma:taxonomyMulti="true" ma:sspId="78f681c0-b275-419f-9de1-ab5bf599cbe5" ma:termSetId="c0be78b3-288f-43ae-b168-63da0481d060"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39114538-93d7-4587-a45f-3cf27ce00e52}" ma:internalName="TaxCatchAll" ma:showField="CatchAllData" ma:web="6e316b6e-5524-47f7-a6bf-bb4454350d4d">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39114538-93d7-4587-a45f-3cf27ce00e52}" ma:internalName="TaxCatchAllLabel" ma:readOnly="true" ma:showField="CatchAllDataLabel" ma:web="6e316b6e-5524-47f7-a6bf-bb4454350d4d">
      <xsd:complexType>
        <xsd:complexContent>
          <xsd:extension base="dms:MultiChoiceLookup">
            <xsd:sequence>
              <xsd:element name="Value" type="dms:Lookup" maxOccurs="unbounded" minOccurs="0" nillable="true"/>
            </xsd:sequence>
          </xsd:extension>
        </xsd:complexContent>
      </xsd:complexType>
    </xsd:element>
    <xsd:element name="o6a1136b45b54731af9957538af6fdd6" ma:index="12" nillable="true" ma:taxonomy="true" ma:internalName="o6a1136b45b54731af9957538af6fdd6" ma:taxonomyFieldName="Qualifier" ma:displayName="Qualifier" ma:readOnly="false" ma:default="1;#Working|7477e801-e22d-4834-af8e-1c7bf6e7b2f4" ma:fieldId="{86a1136b-45b5-4731-af99-57538af6fdd6}" ma:taxonomyMulti="true" ma:sspId="78f681c0-b275-419f-9de1-ab5bf599cbe5" ma:termSetId="475bfac2-098f-41ad-a3d5-fdddfd5d2e6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14" nillable="true" ma:displayName="Description" ma:internalName="CategoryDescriptio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o6a1136b45b54731af9957538af6fdd6 xmlns="6038ef19-71e2-42b9-bf4e-2695f46ed39e">
      <Terms xmlns="http://schemas.microsoft.com/office/infopath/2007/PartnerControls">
        <TermInfo xmlns="http://schemas.microsoft.com/office/infopath/2007/PartnerControls">
          <TermName xmlns="http://schemas.microsoft.com/office/infopath/2007/PartnerControls">Working</TermName>
          <TermId xmlns="http://schemas.microsoft.com/office/infopath/2007/PartnerControls">7477e801-e22d-4834-af8e-1c7bf6e7b2f4</TermId>
        </TermInfo>
      </Terms>
    </o6a1136b45b54731af9957538af6fdd6>
    <CategoryDescription xmlns="http://schemas.microsoft.com/sharepoint.v3" xsi:nil="true"/>
    <TaxCatchAll xmlns="6038ef19-71e2-42b9-bf4e-2695f46ed39e">
      <Value>4</Value>
      <Value>1</Value>
    </TaxCatchAll>
    <cc780c36eeae43a4a05e2b882b62aee6 xmlns="6038ef19-71e2-42b9-bf4e-2695f46ed39e">
      <Terms xmlns="http://schemas.microsoft.com/office/infopath/2007/PartnerControls">
        <TermInfo xmlns="http://schemas.microsoft.com/office/infopath/2007/PartnerControls">
          <TermName xmlns="http://schemas.microsoft.com/office/infopath/2007/PartnerControls">Metataxis</TermName>
          <TermId xmlns="http://schemas.microsoft.com/office/infopath/2007/PartnerControls">5183959c-857d-411d-8d8b-1fd407975d81</TermId>
        </TermInfo>
      </Terms>
    </cc780c36eeae43a4a05e2b882b62aee6>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78f681c0-b275-419f-9de1-ab5bf599cbe5" ContentTypeId="0x010100862A8835C54EA449BE0EEF76B72FEA8C01" PreviousValue="false"/>
</file>

<file path=customXml/itemProps1.xml><?xml version="1.0" encoding="utf-8"?>
<ds:datastoreItem xmlns:ds="http://schemas.openxmlformats.org/officeDocument/2006/customXml" ds:itemID="{7230A4D3-4981-46C2-9B0E-E488EE55B5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38ef19-71e2-42b9-bf4e-2695f46ed39e"/>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891C12-C167-44B4-858D-2FFC8A70022B}">
  <ds:schemaRefs>
    <ds:schemaRef ds:uri="http://www.w3.org/XML/1998/namespace"/>
    <ds:schemaRef ds:uri="http://purl.org/dc/dcmitype/"/>
    <ds:schemaRef ds:uri="6038ef19-71e2-42b9-bf4e-2695f46ed39e"/>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http://schemas.microsoft.com/sharepoint.v3"/>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C2EDE917-7167-4287-911D-9E1F1DA99379}">
  <ds:schemaRefs>
    <ds:schemaRef ds:uri="http://schemas.microsoft.com/sharepoint/v3/contenttype/forms"/>
  </ds:schemaRefs>
</ds:datastoreItem>
</file>

<file path=customXml/itemProps4.xml><?xml version="1.0" encoding="utf-8"?>
<ds:datastoreItem xmlns:ds="http://schemas.openxmlformats.org/officeDocument/2006/customXml" ds:itemID="{575F0D0D-13A9-42DF-AAC6-0D3BD0D8E15A}">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26982</TotalTime>
  <Words>1477</Words>
  <Application>Microsoft Office PowerPoint</Application>
  <PresentationFormat>Widescreen</PresentationFormat>
  <Paragraphs>236</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Avenir 85 Heavy</vt:lpstr>
      <vt:lpstr>Avenir LT Std 35 Light</vt:lpstr>
      <vt:lpstr>Calibri</vt:lpstr>
      <vt:lpstr>Calibri Light</vt:lpstr>
      <vt:lpstr>Source Sans Pro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Church</dc:creator>
  <cp:lastModifiedBy>Sylvie Davies</cp:lastModifiedBy>
  <cp:revision>3</cp:revision>
  <dcterms:created xsi:type="dcterms:W3CDTF">2021-04-23T15:05:14Z</dcterms:created>
  <dcterms:modified xsi:type="dcterms:W3CDTF">2021-05-27T11:16:48Z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0x010100862A8835C54EA449BE0EEF76B72FEA8C01004B400EFAA71903419234DE87FF67EDA7</vt:lpwstr>
  </property>
  <property fmtid="{D5CDD505-2E9C-101B-9397-08002B2CF9AE}" pid="3" name="Qualifier">
    <vt:lpwstr>1;#Working|7477e801-e22d-4834-af8e-1c7bf6e7b2f4</vt:lpwstr>
  </property>
  <property fmtid="{D5CDD505-2E9C-101B-9397-08002B2CF9AE}" pid="4" name="Organisation">
    <vt:lpwstr>4;#Metataxis|5183959c-857d-411d-8d8b-1fd407975d81</vt:lpwstr>
  </property>
</Properties>
</file>