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302" y="31"/>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96d853f62b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96d853f62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400"/>
              <a:t>One of the key skills of any storyteller is knowing when, and in what order, to deploy each event - to elicit certain feelings or responses in the audience</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r>
              <a:rPr lang="en-GB" sz="1400"/>
              <a:t>also to keep them engaged, keep them guessing, give them satisfaction etc.</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None/>
            </a:pPr>
            <a:r>
              <a:rPr lang="en-GB" sz="1400"/>
              <a:t>In the context of journalism, you may not know what the kernels are...</a:t>
            </a:r>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6d853f62b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6d853f6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I don’t mean…</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GB"/>
              <a:t>‘drama = conflict’</a:t>
            </a:r>
            <a:endParaRPr/>
          </a:p>
          <a:p>
            <a:pPr marL="0" lvl="0" indent="0" algn="l" rtl="0">
              <a:spcBef>
                <a:spcPts val="0"/>
              </a:spcBef>
              <a:spcAft>
                <a:spcPts val="0"/>
              </a:spcAft>
              <a:buClr>
                <a:schemeClr val="dk1"/>
              </a:buClr>
              <a:buSzPts val="1100"/>
              <a:buFont typeface="Arial"/>
              <a:buNone/>
            </a:pPr>
            <a:r>
              <a:rPr lang="en-GB"/>
              <a:t>‘the hero’s journey’</a:t>
            </a:r>
            <a:endParaRPr/>
          </a:p>
          <a:p>
            <a:pPr marL="0" lvl="0" indent="0" algn="l" rtl="0">
              <a:spcBef>
                <a:spcPts val="0"/>
              </a:spcBef>
              <a:spcAft>
                <a:spcPts val="0"/>
              </a:spcAft>
              <a:buClr>
                <a:schemeClr val="dk1"/>
              </a:buClr>
              <a:buSzPts val="1100"/>
              <a:buFont typeface="Arial"/>
              <a:buNone/>
            </a:pPr>
            <a:r>
              <a:rPr lang="en-GB"/>
              <a:t>‘save the cat’</a:t>
            </a:r>
            <a:endParaRPr/>
          </a:p>
          <a:p>
            <a:pPr marL="0" lvl="0" indent="0" algn="l" rtl="0">
              <a:spcBef>
                <a:spcPts val="0"/>
              </a:spcBef>
              <a:spcAft>
                <a:spcPts val="0"/>
              </a:spcAft>
              <a:buClr>
                <a:schemeClr val="dk1"/>
              </a:buClr>
              <a:buSzPts val="1100"/>
              <a:buFont typeface="Arial"/>
              <a:buNone/>
            </a:pPr>
            <a:r>
              <a:rPr lang="en-GB"/>
              <a:t>‘three act structure’</a:t>
            </a:r>
            <a:endParaRPr/>
          </a:p>
          <a:p>
            <a:pPr marL="0" lvl="0" indent="0" algn="l" rtl="0">
              <a:spcBef>
                <a:spcPts val="0"/>
              </a:spcBef>
              <a:spcAft>
                <a:spcPts val="0"/>
              </a:spcAft>
              <a:buClr>
                <a:schemeClr val="dk1"/>
              </a:buClr>
              <a:buSzPts val="1100"/>
              <a:buFont typeface="Arial"/>
              <a:buNone/>
            </a:pPr>
            <a:r>
              <a:rPr lang="en-GB"/>
              <a:t>‘video on the web’</a:t>
            </a:r>
            <a:endParaRPr/>
          </a:p>
          <a:p>
            <a:pPr marL="0" lvl="0" indent="0" algn="l" rtl="0">
              <a:spcBef>
                <a:spcPts val="0"/>
              </a:spcBef>
              <a:spcAft>
                <a:spcPts val="0"/>
              </a:spcAft>
              <a:buClr>
                <a:schemeClr val="dk1"/>
              </a:buClr>
              <a:buSzPts val="1100"/>
              <a:buFont typeface="Arial"/>
              <a:buNone/>
            </a:pPr>
            <a:r>
              <a:rPr lang="en-GB"/>
              <a:t>‘branching narratives’</a:t>
            </a:r>
            <a:endParaRPr/>
          </a:p>
          <a:p>
            <a:pPr marL="0" lvl="0" indent="0" algn="l" rtl="0">
              <a:spcBef>
                <a:spcPts val="0"/>
              </a:spcBef>
              <a:spcAft>
                <a:spcPts val="0"/>
              </a:spcAft>
              <a:buClr>
                <a:schemeClr val="dk1"/>
              </a:buClr>
              <a:buSzPts val="1100"/>
              <a:buFont typeface="Arial"/>
              <a:buNone/>
            </a:pPr>
            <a:r>
              <a:rPr lang="en-GB"/>
              <a:t>‘scrollytelling’</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96d853f62b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96d853f62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order in which you reveal information fundamentally changes the perception of the story - add other notes from medium post.</a:t>
            </a:r>
            <a:endParaRPr/>
          </a:p>
          <a:p>
            <a:pPr marL="0" lvl="0" indent="0" algn="l" rtl="0">
              <a:spcBef>
                <a:spcPts val="0"/>
              </a:spcBef>
              <a:spcAft>
                <a:spcPts val="0"/>
              </a:spcAft>
              <a:buNone/>
            </a:pPr>
            <a:endParaRPr/>
          </a:p>
          <a:p>
            <a:pPr marL="0" lvl="0" indent="0" algn="l" rtl="0">
              <a:spcBef>
                <a:spcPts val="0"/>
              </a:spcBef>
              <a:spcAft>
                <a:spcPts val="0"/>
              </a:spcAft>
              <a:buNone/>
            </a:pPr>
            <a:r>
              <a:rPr lang="en-GB"/>
              <a:t>In terms of journalism, revelation could be discovery, too.</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96d853f62b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96d853f62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t>Basic differences between reality and storytelling - but this can be expanded upon in the next slide...</a:t>
            </a:r>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96d853f62b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96d853f62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600"/>
              <a:t>The most fundamental technique we can play around with is time - the ordering of the revelation.</a:t>
            </a:r>
            <a:endParaRPr sz="1600"/>
          </a:p>
          <a:p>
            <a:pPr marL="0" lvl="0" indent="0" algn="l" rtl="0">
              <a:spcBef>
                <a:spcPts val="0"/>
              </a:spcBef>
              <a:spcAft>
                <a:spcPts val="0"/>
              </a:spcAft>
              <a:buClr>
                <a:schemeClr val="dk1"/>
              </a:buClr>
              <a:buSzPts val="1100"/>
              <a:buFont typeface="Arial"/>
              <a:buNone/>
            </a:pPr>
            <a:r>
              <a:rPr lang="en-GB" sz="1600"/>
              <a:t>There are three types of time to be aware of - they exist in parallel, but can be used for effect, too.</a:t>
            </a:r>
            <a:endParaRPr sz="1600"/>
          </a:p>
          <a:p>
            <a:pPr marL="0" lvl="0" indent="0" algn="l" rtl="0">
              <a:spcBef>
                <a:spcPts val="0"/>
              </a:spcBef>
              <a:spcAft>
                <a:spcPts val="0"/>
              </a:spcAft>
              <a:buClr>
                <a:schemeClr val="dk1"/>
              </a:buClr>
              <a:buSzPts val="1100"/>
              <a:buFont typeface="Arial"/>
              <a:buNone/>
            </a:pPr>
            <a:endParaRPr sz="1600"/>
          </a:p>
          <a:p>
            <a:pPr marL="0" lvl="0" indent="0" algn="l" rtl="0">
              <a:spcBef>
                <a:spcPts val="0"/>
              </a:spcBef>
              <a:spcAft>
                <a:spcPts val="0"/>
              </a:spcAft>
              <a:buClr>
                <a:schemeClr val="dk1"/>
              </a:buClr>
              <a:buSzPts val="1100"/>
              <a:buFont typeface="Arial"/>
              <a:buNone/>
            </a:pPr>
            <a:r>
              <a:rPr lang="en-GB" sz="1600"/>
              <a:t>Story time = chronological time within the story world = history, what you look back on at the end. Whether it ‘makes sense’ or not can be a strength and a weakness..</a:t>
            </a:r>
            <a:endParaRPr sz="1600"/>
          </a:p>
          <a:p>
            <a:pPr marL="0" lvl="0" indent="0" algn="l" rtl="0">
              <a:spcBef>
                <a:spcPts val="0"/>
              </a:spcBef>
              <a:spcAft>
                <a:spcPts val="0"/>
              </a:spcAft>
              <a:buClr>
                <a:schemeClr val="dk1"/>
              </a:buClr>
              <a:buSzPts val="1100"/>
              <a:buFont typeface="Arial"/>
              <a:buNone/>
            </a:pPr>
            <a:endParaRPr sz="1600"/>
          </a:p>
          <a:p>
            <a:pPr marL="0" lvl="0" indent="0" algn="l" rtl="0">
              <a:spcBef>
                <a:spcPts val="0"/>
              </a:spcBef>
              <a:spcAft>
                <a:spcPts val="0"/>
              </a:spcAft>
              <a:buClr>
                <a:schemeClr val="dk1"/>
              </a:buClr>
              <a:buSzPts val="1100"/>
              <a:buFont typeface="Arial"/>
              <a:buNone/>
            </a:pPr>
            <a:r>
              <a:rPr lang="en-GB" sz="1600"/>
              <a:t>Discourse time = “temporal structure and duration of the story as told”, reordering of events to tell the best story, flashbacks, flash forwards etc. (utilised often in fiction but also journalism…we’ll come back to this)</a:t>
            </a:r>
            <a:endParaRPr sz="1600"/>
          </a:p>
          <a:p>
            <a:pPr marL="0" lvl="0" indent="0" algn="l" rtl="0">
              <a:spcBef>
                <a:spcPts val="0"/>
              </a:spcBef>
              <a:spcAft>
                <a:spcPts val="0"/>
              </a:spcAft>
              <a:buClr>
                <a:schemeClr val="dk1"/>
              </a:buClr>
              <a:buSzPts val="1100"/>
              <a:buFont typeface="Arial"/>
              <a:buNone/>
            </a:pPr>
            <a:endParaRPr sz="1600"/>
          </a:p>
          <a:p>
            <a:pPr marL="0" lvl="0" indent="0" algn="l" rtl="0">
              <a:spcBef>
                <a:spcPts val="0"/>
              </a:spcBef>
              <a:spcAft>
                <a:spcPts val="0"/>
              </a:spcAft>
              <a:buNone/>
            </a:pPr>
            <a:r>
              <a:rPr lang="en-GB" sz="1600"/>
              <a:t>Narration time = “temporal framework involved in telling and receiving the story” - screen time, reading time - has a great effect on the experience, but also isn’t fully under the author’s control. It can be harnessed, though, in the release of narrative - cliffhangers to maintain suspense, return visits, and so on.</a:t>
            </a:r>
            <a:endParaRPr sz="16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98ac484153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98ac484153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Narration time can also have an impact on format - are these a single story told across many episodes (serial) or separate stories loosely (or not at all) connected (anthology/episodic)</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96d853f62b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96d853f62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979f4130fc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979f4130f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97d390f37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97d390f3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979f4130fc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979f4130f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600"/>
              <a:t>Events can be both Statements &amp; Enigmas</a:t>
            </a:r>
            <a:endParaRPr sz="1600"/>
          </a:p>
          <a:p>
            <a:pPr marL="0" lvl="0" indent="0" algn="l" rtl="0">
              <a:spcBef>
                <a:spcPts val="0"/>
              </a:spcBef>
              <a:spcAft>
                <a:spcPts val="0"/>
              </a:spcAft>
              <a:buClr>
                <a:schemeClr val="dk1"/>
              </a:buClr>
              <a:buSzPts val="1100"/>
              <a:buFont typeface="Arial"/>
              <a:buNone/>
            </a:pPr>
            <a:endParaRPr sz="1600"/>
          </a:p>
          <a:p>
            <a:pPr marL="0" lvl="0" indent="0" algn="l" rtl="0">
              <a:spcBef>
                <a:spcPts val="0"/>
              </a:spcBef>
              <a:spcAft>
                <a:spcPts val="0"/>
              </a:spcAft>
              <a:buClr>
                <a:schemeClr val="dk1"/>
              </a:buClr>
              <a:buSzPts val="1100"/>
              <a:buFont typeface="Arial"/>
              <a:buNone/>
            </a:pPr>
            <a:r>
              <a:rPr lang="en-GB" sz="1600"/>
              <a:t>An event might make statements, establishing facts/truths, but in turn, pose new questions both about what’s happened before, and what might happen in the future. </a:t>
            </a:r>
            <a:endParaRPr sz="1600"/>
          </a:p>
          <a:p>
            <a:pPr marL="0" lvl="0" indent="0" algn="l" rtl="0">
              <a:spcBef>
                <a:spcPts val="0"/>
              </a:spcBef>
              <a:spcAft>
                <a:spcPts val="0"/>
              </a:spcAft>
              <a:buClr>
                <a:schemeClr val="dk1"/>
              </a:buClr>
              <a:buSzPts val="1100"/>
              <a:buFont typeface="Arial"/>
              <a:buNone/>
            </a:pPr>
            <a:endParaRPr sz="1600"/>
          </a:p>
          <a:p>
            <a:pPr marL="0" lvl="0" indent="0" algn="l" rtl="0">
              <a:spcBef>
                <a:spcPts val="0"/>
              </a:spcBef>
              <a:spcAft>
                <a:spcPts val="0"/>
              </a:spcAft>
              <a:buClr>
                <a:schemeClr val="dk1"/>
              </a:buClr>
              <a:buSzPts val="1100"/>
              <a:buFont typeface="Arial"/>
              <a:buNone/>
            </a:pPr>
            <a:r>
              <a:rPr lang="en-GB" sz="1600"/>
              <a:t>- they’re interesting because they engage the viewer. </a:t>
            </a:r>
            <a:endParaRPr sz="1600"/>
          </a:p>
          <a:p>
            <a:pPr marL="0" lvl="0" indent="0" algn="l" rtl="0">
              <a:spcBef>
                <a:spcPts val="0"/>
              </a:spcBef>
              <a:spcAft>
                <a:spcPts val="0"/>
              </a:spcAft>
              <a:buClr>
                <a:schemeClr val="dk1"/>
              </a:buClr>
              <a:buSzPts val="1100"/>
              <a:buFont typeface="Arial"/>
              <a:buNone/>
            </a:pPr>
            <a:r>
              <a:rPr lang="en-GB" sz="1600"/>
              <a:t>- they invite the viewer to keep a tally of facts and questions </a:t>
            </a:r>
            <a:endParaRPr sz="1600"/>
          </a:p>
          <a:p>
            <a:pPr marL="0" lvl="0" indent="0" algn="l" rtl="0">
              <a:spcBef>
                <a:spcPts val="0"/>
              </a:spcBef>
              <a:spcAft>
                <a:spcPts val="0"/>
              </a:spcAft>
              <a:buClr>
                <a:schemeClr val="dk1"/>
              </a:buClr>
              <a:buSzPts val="1100"/>
              <a:buFont typeface="Arial"/>
              <a:buNone/>
            </a:pPr>
            <a:r>
              <a:rPr lang="en-GB" sz="1600"/>
              <a:t>- and to constantly assess the importance of said facts/questions (will they be kernels or satellites?) </a:t>
            </a:r>
            <a:endParaRPr sz="1600"/>
          </a:p>
          <a:p>
            <a:pPr marL="0" lvl="0" indent="0" algn="l" rtl="0">
              <a:spcBef>
                <a:spcPts val="0"/>
              </a:spcBef>
              <a:spcAft>
                <a:spcPts val="0"/>
              </a:spcAft>
              <a:buClr>
                <a:schemeClr val="dk1"/>
              </a:buClr>
              <a:buSzPts val="1100"/>
              <a:buFont typeface="Arial"/>
              <a:buNone/>
            </a:pPr>
            <a:r>
              <a:rPr lang="en-GB" sz="1600"/>
              <a:t>- all of which is to guess where the story will go next. </a:t>
            </a:r>
            <a:endParaRPr sz="1600"/>
          </a:p>
          <a:p>
            <a:pPr marL="0" lvl="0" indent="0" algn="l" rtl="0">
              <a:spcBef>
                <a:spcPts val="0"/>
              </a:spcBef>
              <a:spcAft>
                <a:spcPts val="0"/>
              </a:spcAft>
              <a:buClr>
                <a:schemeClr val="dk1"/>
              </a:buClr>
              <a:buSzPts val="1100"/>
              <a:buFont typeface="Arial"/>
              <a:buNone/>
            </a:pPr>
            <a:r>
              <a:rPr lang="en-GB" sz="1600"/>
              <a:t>- if it goes in a different direction from that which is expected, is that satisfying, or inconsistent/annoying? </a:t>
            </a:r>
            <a:endParaRPr sz="1600"/>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793e06b820cabb04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793e06b820cabb04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500"/>
              <a:t>First of all, thanks for coming. </a:t>
            </a:r>
            <a:endParaRPr sz="1500"/>
          </a:p>
          <a:p>
            <a:pPr marL="0" lvl="0" indent="0" algn="l" rtl="0">
              <a:spcBef>
                <a:spcPts val="0"/>
              </a:spcBef>
              <a:spcAft>
                <a:spcPts val="0"/>
              </a:spcAft>
              <a:buNone/>
            </a:pPr>
            <a:endParaRPr sz="15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979f4130fc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979f4130f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600"/>
              <a:t>Cliffhangers!</a:t>
            </a:r>
            <a:endParaRPr sz="1600"/>
          </a:p>
          <a:p>
            <a:pPr marL="0" lvl="0" indent="0" algn="l" rtl="0">
              <a:spcBef>
                <a:spcPts val="0"/>
              </a:spcBef>
              <a:spcAft>
                <a:spcPts val="0"/>
              </a:spcAft>
              <a:buClr>
                <a:schemeClr val="dk1"/>
              </a:buClr>
              <a:buSzPts val="1100"/>
              <a:buFont typeface="Arial"/>
              <a:buNone/>
            </a:pPr>
            <a:endParaRPr sz="1600"/>
          </a:p>
          <a:p>
            <a:pPr marL="0" lvl="0" indent="0" algn="l" rtl="0">
              <a:spcBef>
                <a:spcPts val="0"/>
              </a:spcBef>
              <a:spcAft>
                <a:spcPts val="0"/>
              </a:spcAft>
              <a:buClr>
                <a:schemeClr val="dk1"/>
              </a:buClr>
              <a:buSzPts val="1100"/>
              <a:buFont typeface="Arial"/>
              <a:buNone/>
            </a:pPr>
            <a:r>
              <a:rPr lang="en-GB" sz="1600"/>
              <a:t>“Serial narratives thrive by creating narrative statements that demand the next bit of information, inspiring our anticipatory hypothesising about what might happen next, to sustain us through the structured gaps between episodes." </a:t>
            </a:r>
            <a:endParaRPr sz="1600"/>
          </a:p>
          <a:p>
            <a:pPr marL="0" lvl="0" indent="0" algn="l" rtl="0">
              <a:spcBef>
                <a:spcPts val="0"/>
              </a:spcBef>
              <a:spcAft>
                <a:spcPts val="0"/>
              </a:spcAft>
              <a:buClr>
                <a:schemeClr val="dk1"/>
              </a:buClr>
              <a:buSzPts val="1100"/>
              <a:buFont typeface="Arial"/>
              <a:buNone/>
            </a:pPr>
            <a:endParaRPr sz="1600"/>
          </a:p>
          <a:p>
            <a:pPr marL="0" lvl="0" indent="0" algn="l" rtl="0">
              <a:spcBef>
                <a:spcPts val="0"/>
              </a:spcBef>
              <a:spcAft>
                <a:spcPts val="0"/>
              </a:spcAft>
              <a:buClr>
                <a:schemeClr val="dk1"/>
              </a:buClr>
              <a:buSzPts val="1100"/>
              <a:buFont typeface="Arial"/>
              <a:buNone/>
            </a:pPr>
            <a:r>
              <a:rPr lang="en-GB" sz="1600"/>
              <a:t>Why is that interesting? </a:t>
            </a:r>
            <a:endParaRPr sz="1600"/>
          </a:p>
          <a:p>
            <a:pPr marL="0" lvl="0" indent="0" algn="l" rtl="0">
              <a:spcBef>
                <a:spcPts val="0"/>
              </a:spcBef>
              <a:spcAft>
                <a:spcPts val="0"/>
              </a:spcAft>
              <a:buClr>
                <a:schemeClr val="dk1"/>
              </a:buClr>
              <a:buSzPts val="1100"/>
              <a:buFont typeface="Arial"/>
              <a:buNone/>
            </a:pPr>
            <a:endParaRPr sz="1600"/>
          </a:p>
          <a:p>
            <a:pPr marL="0" lvl="0" indent="0" algn="l" rtl="0">
              <a:spcBef>
                <a:spcPts val="0"/>
              </a:spcBef>
              <a:spcAft>
                <a:spcPts val="0"/>
              </a:spcAft>
              <a:buClr>
                <a:schemeClr val="dk1"/>
              </a:buClr>
              <a:buSzPts val="1100"/>
              <a:buFont typeface="Arial"/>
              <a:buNone/>
            </a:pPr>
            <a:r>
              <a:rPr lang="en-GB" sz="1600"/>
              <a:t>- self sustaining, addiction, plays into real life/twitter etc. </a:t>
            </a:r>
            <a:endParaRPr sz="1600"/>
          </a:p>
          <a:p>
            <a:pPr marL="0" lvl="0" indent="0" algn="l" rtl="0">
              <a:spcBef>
                <a:spcPts val="0"/>
              </a:spcBef>
              <a:spcAft>
                <a:spcPts val="0"/>
              </a:spcAft>
              <a:buClr>
                <a:schemeClr val="dk1"/>
              </a:buClr>
              <a:buSzPts val="1100"/>
              <a:buFont typeface="Arial"/>
              <a:buNone/>
            </a:pPr>
            <a:r>
              <a:rPr lang="en-GB" sz="1600"/>
              <a:t>- also something to do with the skill and deliberate use of gaps in delivery of information. </a:t>
            </a:r>
            <a:endParaRPr sz="1600"/>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979f4130fc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979f4130f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500"/>
              <a:t>They invite speculation about who/what/when/where/why/how - questions about the past</a:t>
            </a:r>
            <a:endParaRPr sz="1500"/>
          </a:p>
          <a:p>
            <a:pPr marL="0" lvl="0" indent="0" algn="l" rtl="0">
              <a:spcBef>
                <a:spcPts val="0"/>
              </a:spcBef>
              <a:spcAft>
                <a:spcPts val="0"/>
              </a:spcAft>
              <a:buClr>
                <a:schemeClr val="dk1"/>
              </a:buClr>
              <a:buSzPts val="1100"/>
              <a:buFont typeface="Arial"/>
              <a:buNone/>
            </a:pPr>
            <a:endParaRPr sz="1500"/>
          </a:p>
          <a:p>
            <a:pPr marL="0" lvl="0" indent="0" algn="l" rtl="0">
              <a:spcBef>
                <a:spcPts val="0"/>
              </a:spcBef>
              <a:spcAft>
                <a:spcPts val="0"/>
              </a:spcAft>
              <a:buClr>
                <a:schemeClr val="dk1"/>
              </a:buClr>
              <a:buSzPts val="1100"/>
              <a:buFont typeface="Arial"/>
              <a:buNone/>
            </a:pPr>
            <a:r>
              <a:rPr lang="en-GB" sz="1500"/>
              <a:t>they’re useful as beginnings, or as interruptions/changing up the status quo</a:t>
            </a:r>
            <a:endParaRPr sz="1500"/>
          </a:p>
          <a:p>
            <a:pPr marL="0" lvl="0" indent="0" algn="l" rtl="0">
              <a:spcBef>
                <a:spcPts val="0"/>
              </a:spcBef>
              <a:spcAft>
                <a:spcPts val="0"/>
              </a:spcAft>
              <a:buClr>
                <a:schemeClr val="dk1"/>
              </a:buClr>
              <a:buSzPts val="1100"/>
              <a:buFont typeface="Arial"/>
              <a:buNone/>
            </a:pPr>
            <a:endParaRPr sz="1500"/>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979f4130fc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979f4130fc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500"/>
              <a:t>Storyteller to Audience = standard revelation, surprise</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GB" sz="1500"/>
              <a:t>Character to Character = staple of drama - not conflict, but disparity in knowledge.</a:t>
            </a:r>
            <a:endParaRPr sz="1500"/>
          </a:p>
          <a:p>
            <a:pPr marL="0" lvl="0" indent="0" algn="l" rtl="0">
              <a:spcBef>
                <a:spcPts val="0"/>
              </a:spcBef>
              <a:spcAft>
                <a:spcPts val="0"/>
              </a:spcAft>
              <a:buClr>
                <a:schemeClr val="dk1"/>
              </a:buClr>
              <a:buSzPts val="1100"/>
              <a:buFont typeface="Arial"/>
              <a:buNone/>
            </a:pPr>
            <a:endParaRPr sz="1500"/>
          </a:p>
          <a:p>
            <a:pPr marL="0" lvl="0" indent="0" algn="l" rtl="0">
              <a:spcBef>
                <a:spcPts val="0"/>
              </a:spcBef>
              <a:spcAft>
                <a:spcPts val="0"/>
              </a:spcAft>
              <a:buClr>
                <a:schemeClr val="dk1"/>
              </a:buClr>
              <a:buSzPts val="1100"/>
              <a:buFont typeface="Arial"/>
              <a:buNone/>
            </a:pPr>
            <a:r>
              <a:rPr lang="en-GB" sz="1500"/>
              <a:t>Character to Audience = mystery - they know more than we do</a:t>
            </a:r>
            <a:endParaRPr sz="1500"/>
          </a:p>
          <a:p>
            <a:pPr marL="0" lvl="0" indent="0" algn="l" rtl="0">
              <a:spcBef>
                <a:spcPts val="0"/>
              </a:spcBef>
              <a:spcAft>
                <a:spcPts val="0"/>
              </a:spcAft>
              <a:buNone/>
            </a:pPr>
            <a:endParaRPr sz="1500"/>
          </a:p>
          <a:p>
            <a:pPr marL="0" lvl="0" indent="0" algn="l" rtl="0">
              <a:spcBef>
                <a:spcPts val="0"/>
              </a:spcBef>
              <a:spcAft>
                <a:spcPts val="0"/>
              </a:spcAft>
              <a:buClr>
                <a:schemeClr val="dk1"/>
              </a:buClr>
              <a:buSzPts val="1100"/>
              <a:buFont typeface="Arial"/>
              <a:buNone/>
            </a:pPr>
            <a:r>
              <a:rPr lang="en-GB" sz="1500"/>
              <a:t>Audience to Character = suspense - we know more than they do</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GB" sz="1500"/>
              <a:t>Audience to Audience = spoilers, hypotheses, speculation</a:t>
            </a:r>
            <a:endParaRPr sz="1500"/>
          </a:p>
          <a:p>
            <a:pPr marL="0" lvl="0" indent="0" algn="l" rtl="0">
              <a:spcBef>
                <a:spcPts val="0"/>
              </a:spcBef>
              <a:spcAft>
                <a:spcPts val="0"/>
              </a:spcAft>
              <a:buNone/>
            </a:pPr>
            <a:endParaRPr sz="1500"/>
          </a:p>
          <a:p>
            <a:pPr marL="0" lvl="0" indent="0" algn="l" rtl="0">
              <a:spcBef>
                <a:spcPts val="0"/>
              </a:spcBef>
              <a:spcAft>
                <a:spcPts val="0"/>
              </a:spcAft>
              <a:buClr>
                <a:schemeClr val="dk1"/>
              </a:buClr>
              <a:buSzPts val="1100"/>
              <a:buFont typeface="Arial"/>
              <a:buNone/>
            </a:pPr>
            <a:r>
              <a:rPr lang="en-GB" sz="1500"/>
              <a:t>Audience to Storyteller = speculation, frustration, fan fiction!</a:t>
            </a:r>
            <a:endParaRPr sz="1500"/>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979f4130fc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979f4130fc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97d390f376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97d390f37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Also Reginald Chua: https://structureofnews.wordpress.com/2010/08/12/structured-journalism/</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98ac484153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98ac48415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98ac484153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98ac48415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67969bad323a8115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67969bad323a811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98ac484153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98ac48415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power of multiple interpretations...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98ac484153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98ac48415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Multiple interpretations, event can be in multiple stories.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793e06b820cabb04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793e06b820cabb0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7969bad323a8115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7969bad323a8115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624226d3639090be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624226d3639090be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97d390f376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97d390f37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67969bad323a8115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67969bad323a8115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24226d3639090be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624226d3639090be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624226d3639090be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624226d3639090be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624226d3639090be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624226d3639090be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96c272d050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96c272d05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500"/>
              <a:t>This is similar to the basic three-level architecture of web applications.</a:t>
            </a:r>
            <a:endParaRPr sz="1500"/>
          </a:p>
          <a:p>
            <a:pPr marL="0" lvl="0" indent="0" algn="l" rtl="0">
              <a:spcBef>
                <a:spcPts val="0"/>
              </a:spcBef>
              <a:spcAft>
                <a:spcPts val="0"/>
              </a:spcAft>
              <a:buNone/>
            </a:pPr>
            <a:endParaRPr sz="1500"/>
          </a:p>
          <a:p>
            <a:pPr marL="0" lvl="0" indent="0" algn="l" rtl="0">
              <a:spcBef>
                <a:spcPts val="0"/>
              </a:spcBef>
              <a:spcAft>
                <a:spcPts val="0"/>
              </a:spcAft>
              <a:buClr>
                <a:schemeClr val="dk1"/>
              </a:buClr>
              <a:buSzPts val="1100"/>
              <a:buFont typeface="Arial"/>
              <a:buNone/>
            </a:pPr>
            <a:r>
              <a:rPr lang="en-GB" sz="1500">
                <a:solidFill>
                  <a:schemeClr val="dk1"/>
                </a:solidFill>
              </a:rPr>
              <a:t>Story world = tags, concepts, the domain model stuff</a:t>
            </a: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GB" sz="1500">
                <a:solidFill>
                  <a:schemeClr val="dk1"/>
                </a:solidFill>
              </a:rPr>
              <a:t>Telling &amp; Knowledge are the things which are most important to this session.</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GB" sz="1500"/>
              <a:t>There is at least one more layer but we’ll come to that later.</a:t>
            </a:r>
            <a:endParaRPr sz="15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97d390f376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97d390f376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Talk about Myth Engine prototype, 2009-10, which broke stories down into events and characters, also showing participation in the event.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97d390f376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97d390f376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Show how an event can refer to a past event...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97d390f376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97d390f376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Creating a web of narrative.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97d390f376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97d390f376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Not just Doctor Who - see also the Archers.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97d390f376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97d390f376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Not just fiction - see also BBC Monitoring. Same basic model of storytelling (or rather, the storyworld).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10"/>
        <p:cNvGrpSpPr/>
        <p:nvPr/>
      </p:nvGrpSpPr>
      <p:grpSpPr>
        <a:xfrm>
          <a:off x="0" y="0"/>
          <a:ext cx="0" cy="0"/>
          <a:chOff x="0" y="0"/>
          <a:chExt cx="0" cy="0"/>
        </a:xfrm>
      </p:grpSpPr>
      <p:sp>
        <p:nvSpPr>
          <p:cNvPr id="11" name="Google Shape;11;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4836311" y="2333254"/>
              <a:ext cx="25200" cy="536700"/>
            </a:xfrm>
            <a:prstGeom prst="rect">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6" name="Google Shape;16;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7" name="Google Shape;17;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4"/>
        <p:cNvGrpSpPr/>
        <p:nvPr/>
      </p:nvGrpSpPr>
      <p:grpSpPr>
        <a:xfrm>
          <a:off x="0" y="0"/>
          <a:ext cx="0" cy="0"/>
          <a:chOff x="0" y="0"/>
          <a:chExt cx="0" cy="0"/>
        </a:xfrm>
      </p:grpSpPr>
      <p:grpSp>
        <p:nvGrpSpPr>
          <p:cNvPr id="75" name="Google Shape;75;p11"/>
          <p:cNvGrpSpPr/>
          <p:nvPr/>
        </p:nvGrpSpPr>
        <p:grpSpPr>
          <a:xfrm>
            <a:off x="830392" y="4169130"/>
            <a:ext cx="745763" cy="45826"/>
            <a:chOff x="4580561" y="2589004"/>
            <a:chExt cx="1064464" cy="25200"/>
          </a:xfrm>
        </p:grpSpPr>
        <p:sp>
          <p:nvSpPr>
            <p:cNvPr id="76" name="Google Shape;76;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9" name="Google Shape;79;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80" name="Google Shape;80;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treamline (r4isstatic)" type="blank">
  <p:cSld name="BLANK">
    <p:spTree>
      <p:nvGrpSpPr>
        <p:cNvPr id="1" name="Shape 81"/>
        <p:cNvGrpSpPr/>
        <p:nvPr/>
      </p:nvGrpSpPr>
      <p:grpSpPr>
        <a:xfrm>
          <a:off x="0" y="0"/>
          <a:ext cx="0" cy="0"/>
          <a:chOff x="0" y="0"/>
          <a:chExt cx="0" cy="0"/>
        </a:xfrm>
      </p:grpSpPr>
      <p:sp>
        <p:nvSpPr>
          <p:cNvPr id="82" name="Google Shape;82;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8"/>
        <p:cNvGrpSpPr/>
        <p:nvPr/>
      </p:nvGrpSpPr>
      <p:grpSpPr>
        <a:xfrm>
          <a:off x="0" y="0"/>
          <a:ext cx="0" cy="0"/>
          <a:chOff x="0" y="0"/>
          <a:chExt cx="0" cy="0"/>
        </a:xfrm>
      </p:grpSpPr>
      <p:grpSp>
        <p:nvGrpSpPr>
          <p:cNvPr id="19" name="Google Shape;19;p3"/>
          <p:cNvGrpSpPr/>
          <p:nvPr/>
        </p:nvGrpSpPr>
        <p:grpSpPr>
          <a:xfrm>
            <a:off x="830392" y="1191256"/>
            <a:ext cx="745763" cy="45826"/>
            <a:chOff x="4580561" y="2589004"/>
            <a:chExt cx="1064464" cy="25200"/>
          </a:xfrm>
        </p:grpSpPr>
        <p:sp>
          <p:nvSpPr>
            <p:cNvPr id="20" name="Google Shape;20;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2;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3" name="Google Shape;23;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7" name="Google Shape;27;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8" name="Google Shape;28;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29" name="Google Shape;29;p4"/>
          <p:cNvGrpSpPr/>
          <p:nvPr/>
        </p:nvGrpSpPr>
        <p:grpSpPr>
          <a:xfrm>
            <a:off x="830392" y="1191256"/>
            <a:ext cx="745763" cy="45826"/>
            <a:chOff x="4580561" y="2589004"/>
            <a:chExt cx="1064464" cy="25200"/>
          </a:xfrm>
        </p:grpSpPr>
        <p:sp>
          <p:nvSpPr>
            <p:cNvPr id="30" name="Google Shape;30;p4"/>
            <p:cNvSpPr/>
            <p:nvPr/>
          </p:nvSpPr>
          <p:spPr>
            <a:xfrm rot="-5400000">
              <a:off x="5366325" y="2335504"/>
              <a:ext cx="25200" cy="532200"/>
            </a:xfrm>
            <a:prstGeom prst="rect">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5400000">
              <a:off x="4836311" y="2333254"/>
              <a:ext cx="25200" cy="536700"/>
            </a:xfrm>
            <a:prstGeom prst="rect">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sp>
        <p:nvSpPr>
          <p:cNvPr id="33" name="Google Shape;33;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5" name="Google Shape;35;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6" name="Google Shape;36;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7" name="Google Shape;37;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38" name="Google Shape;38;p5"/>
          <p:cNvGrpSpPr/>
          <p:nvPr/>
        </p:nvGrpSpPr>
        <p:grpSpPr>
          <a:xfrm>
            <a:off x="830392" y="1191256"/>
            <a:ext cx="745763" cy="45826"/>
            <a:chOff x="4580561" y="2589004"/>
            <a:chExt cx="1064464" cy="25200"/>
          </a:xfrm>
        </p:grpSpPr>
        <p:sp>
          <p:nvSpPr>
            <p:cNvPr id="39" name="Google Shape;39;p5"/>
            <p:cNvSpPr/>
            <p:nvPr/>
          </p:nvSpPr>
          <p:spPr>
            <a:xfrm rot="-5400000">
              <a:off x="5366325" y="2335504"/>
              <a:ext cx="25200" cy="532200"/>
            </a:xfrm>
            <a:prstGeom prst="rect">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rot="-5400000">
              <a:off x="4836311" y="2333254"/>
              <a:ext cx="25200" cy="536700"/>
            </a:xfrm>
            <a:prstGeom prst="rect">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4" name="Google Shape;44;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45" name="Google Shape;45;p6"/>
          <p:cNvGrpSpPr/>
          <p:nvPr/>
        </p:nvGrpSpPr>
        <p:grpSpPr>
          <a:xfrm>
            <a:off x="830392" y="1191256"/>
            <a:ext cx="745763" cy="45826"/>
            <a:chOff x="4580561" y="2589004"/>
            <a:chExt cx="1064464" cy="25200"/>
          </a:xfrm>
        </p:grpSpPr>
        <p:sp>
          <p:nvSpPr>
            <p:cNvPr id="46" name="Google Shape;46;p6"/>
            <p:cNvSpPr/>
            <p:nvPr/>
          </p:nvSpPr>
          <p:spPr>
            <a:xfrm rot="-5400000">
              <a:off x="5366325" y="2335504"/>
              <a:ext cx="25200" cy="532200"/>
            </a:xfrm>
            <a:prstGeom prst="rect">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rot="-5400000">
              <a:off x="4836311" y="2333254"/>
              <a:ext cx="25200" cy="536700"/>
            </a:xfrm>
            <a:prstGeom prst="rect">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8"/>
        <p:cNvGrpSpPr/>
        <p:nvPr/>
      </p:nvGrpSpPr>
      <p:grpSpPr>
        <a:xfrm>
          <a:off x="0" y="0"/>
          <a:ext cx="0" cy="0"/>
          <a:chOff x="0" y="0"/>
          <a:chExt cx="0" cy="0"/>
        </a:xfrm>
      </p:grpSpPr>
      <p:sp>
        <p:nvSpPr>
          <p:cNvPr id="49" name="Google Shape;49;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1" name="Google Shape;51;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2" name="Google Shape;52;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53" name="Google Shape;53;p7"/>
          <p:cNvGrpSpPr/>
          <p:nvPr/>
        </p:nvGrpSpPr>
        <p:grpSpPr>
          <a:xfrm>
            <a:off x="830392" y="1191256"/>
            <a:ext cx="745763" cy="45826"/>
            <a:chOff x="4580561" y="2589004"/>
            <a:chExt cx="1064464" cy="25200"/>
          </a:xfrm>
        </p:grpSpPr>
        <p:sp>
          <p:nvSpPr>
            <p:cNvPr id="54" name="Google Shape;54;p7"/>
            <p:cNvSpPr/>
            <p:nvPr/>
          </p:nvSpPr>
          <p:spPr>
            <a:xfrm rot="-5400000">
              <a:off x="5366325" y="2335504"/>
              <a:ext cx="25200" cy="532200"/>
            </a:xfrm>
            <a:prstGeom prst="rect">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p:nvPr/>
          </p:nvSpPr>
          <p:spPr>
            <a:xfrm rot="-5400000">
              <a:off x="4836311" y="2333254"/>
              <a:ext cx="25200" cy="536700"/>
            </a:xfrm>
            <a:prstGeom prst="rect">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6"/>
        <p:cNvGrpSpPr/>
        <p:nvPr/>
      </p:nvGrpSpPr>
      <p:grpSpPr>
        <a:xfrm>
          <a:off x="0" y="0"/>
          <a:ext cx="0" cy="0"/>
          <a:chOff x="0" y="0"/>
          <a:chExt cx="0" cy="0"/>
        </a:xfrm>
      </p:grpSpPr>
      <p:grpSp>
        <p:nvGrpSpPr>
          <p:cNvPr id="57" name="Google Shape;57;p8"/>
          <p:cNvGrpSpPr/>
          <p:nvPr/>
        </p:nvGrpSpPr>
        <p:grpSpPr>
          <a:xfrm>
            <a:off x="830392" y="4169130"/>
            <a:ext cx="745763" cy="45826"/>
            <a:chOff x="4580561" y="2589004"/>
            <a:chExt cx="1064464" cy="25200"/>
          </a:xfrm>
        </p:grpSpPr>
        <p:sp>
          <p:nvSpPr>
            <p:cNvPr id="58" name="Google Shape;58;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1" name="Google Shape;61;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2"/>
        <p:cNvGrpSpPr/>
        <p:nvPr/>
      </p:nvGrpSpPr>
      <p:grpSpPr>
        <a:xfrm>
          <a:off x="0" y="0"/>
          <a:ext cx="0" cy="0"/>
          <a:chOff x="0" y="0"/>
          <a:chExt cx="0" cy="0"/>
        </a:xfrm>
      </p:grpSpPr>
      <p:sp>
        <p:nvSpPr>
          <p:cNvPr id="63" name="Google Shape;63;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5" name="Google Shape;65;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6" name="Google Shape;66;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7" name="Google Shape;67;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68" name="Google Shape;68;p9"/>
          <p:cNvGrpSpPr/>
          <p:nvPr/>
        </p:nvGrpSpPr>
        <p:grpSpPr>
          <a:xfrm>
            <a:off x="830392" y="1191256"/>
            <a:ext cx="745763" cy="45826"/>
            <a:chOff x="4580561" y="2589004"/>
            <a:chExt cx="1064464" cy="25200"/>
          </a:xfrm>
        </p:grpSpPr>
        <p:sp>
          <p:nvSpPr>
            <p:cNvPr id="69" name="Google Shape;69;p9"/>
            <p:cNvSpPr/>
            <p:nvPr/>
          </p:nvSpPr>
          <p:spPr>
            <a:xfrm rot="-5400000">
              <a:off x="5366325" y="2335504"/>
              <a:ext cx="25200" cy="532200"/>
            </a:xfrm>
            <a:prstGeom prst="rect">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9"/>
            <p:cNvSpPr/>
            <p:nvPr/>
          </p:nvSpPr>
          <p:spPr>
            <a:xfrm rot="-5400000">
              <a:off x="4836311" y="2333254"/>
              <a:ext cx="25200" cy="536700"/>
            </a:xfrm>
            <a:prstGeom prst="rect">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1"/>
        <p:cNvGrpSpPr/>
        <p:nvPr/>
      </p:nvGrpSpPr>
      <p:grpSpPr>
        <a:xfrm>
          <a:off x="0" y="0"/>
          <a:ext cx="0" cy="0"/>
          <a:chOff x="0" y="0"/>
          <a:chExt cx="0" cy="0"/>
        </a:xfrm>
      </p:grpSpPr>
      <p:sp>
        <p:nvSpPr>
          <p:cNvPr id="72" name="Google Shape;72;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73" name="Google Shape;73;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
        <p:nvSpPr>
          <p:cNvPr id="9" name="Google Shape;9;p1"/>
          <p:cNvSpPr txBox="1"/>
          <p:nvPr/>
        </p:nvSpPr>
        <p:spPr>
          <a:xfrm>
            <a:off x="62150" y="4879700"/>
            <a:ext cx="963600" cy="23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solidFill>
                  <a:srgbClr val="999999"/>
                </a:solidFill>
                <a:latin typeface="Lato"/>
                <a:ea typeface="Lato"/>
                <a:cs typeface="Lato"/>
                <a:sym typeface="Lato"/>
              </a:rPr>
              <a:t>@r4isstatic</a:t>
            </a:r>
            <a:endParaRPr sz="1000">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700"/>
              <a:t>Beyond the Hero’s Journey:</a:t>
            </a:r>
            <a:endParaRPr sz="3700"/>
          </a:p>
          <a:p>
            <a:pPr marL="0" lvl="0" indent="0" algn="l" rtl="0">
              <a:spcBef>
                <a:spcPts val="0"/>
              </a:spcBef>
              <a:spcAft>
                <a:spcPts val="0"/>
              </a:spcAft>
              <a:buNone/>
            </a:pPr>
            <a:r>
              <a:rPr lang="en-GB" sz="3700"/>
              <a:t>The Architecture, Structure and Strategy of Narrative</a:t>
            </a:r>
            <a:endParaRPr sz="3700"/>
          </a:p>
        </p:txBody>
      </p:sp>
      <p:sp>
        <p:nvSpPr>
          <p:cNvPr id="88" name="Google Shape;88;p1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Paul Rissen</a:t>
            </a:r>
            <a:endParaRPr/>
          </a:p>
          <a:p>
            <a:pPr marL="0" lvl="0" indent="0" algn="l" rtl="0">
              <a:spcBef>
                <a:spcPts val="0"/>
              </a:spcBef>
              <a:spcAft>
                <a:spcPts val="0"/>
              </a:spcAft>
              <a:buNone/>
            </a:pPr>
            <a:r>
              <a:rPr lang="en-GB"/>
              <a:t>Senior Product Manager, Springer Nature</a:t>
            </a:r>
            <a:endParaRPr/>
          </a:p>
          <a:p>
            <a:pPr marL="0" lvl="0" indent="0" algn="l" rtl="0">
              <a:spcBef>
                <a:spcPts val="0"/>
              </a:spcBef>
              <a:spcAft>
                <a:spcPts val="0"/>
              </a:spcAft>
              <a:buNone/>
            </a:pPr>
            <a:r>
              <a:rPr lang="en-GB"/>
              <a:t>Tuesday, 20th April 2021</a:t>
            </a:r>
            <a:endParaRPr/>
          </a:p>
        </p:txBody>
      </p:sp>
      <p:pic>
        <p:nvPicPr>
          <p:cNvPr id="89" name="Google Shape;89;p13"/>
          <p:cNvPicPr preferRelativeResize="0"/>
          <p:nvPr/>
        </p:nvPicPr>
        <p:blipFill>
          <a:blip r:embed="rId3">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Narrative Events</a:t>
            </a:r>
            <a:endParaRPr/>
          </a:p>
        </p:txBody>
      </p:sp>
      <p:sp>
        <p:nvSpPr>
          <p:cNvPr id="148" name="Google Shape;148;p22"/>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GB" sz="1600" b="1"/>
              <a:t>Kernels</a:t>
            </a:r>
            <a:r>
              <a:rPr lang="en-GB" sz="1600"/>
              <a:t> - Key events that shape the whole plot - the turning points.</a:t>
            </a:r>
            <a:endParaRPr sz="1600"/>
          </a:p>
          <a:p>
            <a:pPr marL="457200" lvl="0" indent="-330200" algn="l" rtl="0">
              <a:spcBef>
                <a:spcPts val="1000"/>
              </a:spcBef>
              <a:spcAft>
                <a:spcPts val="0"/>
              </a:spcAft>
              <a:buSzPts val="1600"/>
              <a:buChar char="●"/>
            </a:pPr>
            <a:r>
              <a:rPr lang="en-GB" sz="1600" b="1"/>
              <a:t>Satellites</a:t>
            </a:r>
            <a:r>
              <a:rPr lang="en-GB" sz="1600"/>
              <a:t> - Inessential to the plot, they provide texture, tone and character richness, and create a deeper connection with audiences</a:t>
            </a:r>
            <a:endParaRPr sz="1600"/>
          </a:p>
        </p:txBody>
      </p:sp>
      <p:pic>
        <p:nvPicPr>
          <p:cNvPr id="149" name="Google Shape;149;p22"/>
          <p:cNvPicPr preferRelativeResize="0"/>
          <p:nvPr/>
        </p:nvPicPr>
        <p:blipFill>
          <a:blip r:embed="rId3">
            <a:alphaModFix/>
          </a:blip>
          <a:stretch>
            <a:fillRect/>
          </a:stretch>
        </p:blipFill>
        <p:spPr>
          <a:xfrm>
            <a:off x="7775809" y="4527475"/>
            <a:ext cx="1288291" cy="541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Story Telling</a:t>
            </a:r>
            <a:endParaRPr/>
          </a:p>
        </p:txBody>
      </p:sp>
      <p:pic>
        <p:nvPicPr>
          <p:cNvPr id="155" name="Google Shape;155;p23"/>
          <p:cNvPicPr preferRelativeResize="0"/>
          <p:nvPr/>
        </p:nvPicPr>
        <p:blipFill>
          <a:blip r:embed="rId3">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4"/>
          <p:cNvSpPr txBox="1">
            <a:spLocks noGrp="1"/>
          </p:cNvSpPr>
          <p:nvPr>
            <p:ph type="title" idx="4294967295"/>
          </p:nvPr>
        </p:nvSpPr>
        <p:spPr>
          <a:xfrm>
            <a:off x="1074150" y="333900"/>
            <a:ext cx="6995700" cy="447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Storytelling is the </a:t>
            </a:r>
            <a:r>
              <a:rPr lang="en-GB">
                <a:solidFill>
                  <a:srgbClr val="0000FF"/>
                </a:solidFill>
              </a:rPr>
              <a:t>revelation</a:t>
            </a:r>
            <a:r>
              <a:rPr lang="en-GB"/>
              <a:t> of </a:t>
            </a:r>
            <a:r>
              <a:rPr lang="en-GB">
                <a:solidFill>
                  <a:srgbClr val="0000FF"/>
                </a:solidFill>
              </a:rPr>
              <a:t>connected information</a:t>
            </a:r>
            <a:r>
              <a:rPr lang="en-GB"/>
              <a:t> over </a:t>
            </a:r>
            <a:r>
              <a:rPr lang="en-GB">
                <a:solidFill>
                  <a:srgbClr val="0000FF"/>
                </a:solidFill>
              </a:rPr>
              <a:t>time</a:t>
            </a:r>
            <a:r>
              <a:rPr lang="en-GB"/>
              <a:t>.</a:t>
            </a:r>
            <a:endParaRPr/>
          </a:p>
        </p:txBody>
      </p:sp>
      <p:pic>
        <p:nvPicPr>
          <p:cNvPr id="161" name="Google Shape;161;p24"/>
          <p:cNvPicPr preferRelativeResize="0"/>
          <p:nvPr/>
        </p:nvPicPr>
        <p:blipFill>
          <a:blip r:embed="rId3">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Fabula vs Syuzhet</a:t>
            </a:r>
            <a:endParaRPr/>
          </a:p>
        </p:txBody>
      </p:sp>
      <p:sp>
        <p:nvSpPr>
          <p:cNvPr id="167" name="Google Shape;167;p25"/>
          <p:cNvSpPr txBox="1">
            <a:spLocks noGrp="1"/>
          </p:cNvSpPr>
          <p:nvPr>
            <p:ph type="body" idx="1"/>
          </p:nvPr>
        </p:nvSpPr>
        <p:spPr>
          <a:xfrm>
            <a:off x="729450" y="2078875"/>
            <a:ext cx="4278600" cy="165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Terms coined by Vladimir Propp:</a:t>
            </a:r>
            <a:endParaRPr/>
          </a:p>
          <a:p>
            <a:pPr marL="0" lvl="0" indent="0" algn="l" rtl="0">
              <a:spcBef>
                <a:spcPts val="1600"/>
              </a:spcBef>
              <a:spcAft>
                <a:spcPts val="0"/>
              </a:spcAft>
              <a:buNone/>
            </a:pPr>
            <a:r>
              <a:rPr lang="en-GB"/>
              <a:t>FABULA - “The raw material of a story.” </a:t>
            </a:r>
            <a:br>
              <a:rPr lang="en-GB"/>
            </a:br>
            <a:r>
              <a:rPr lang="en-GB"/>
              <a:t>(Chronological order)</a:t>
            </a:r>
            <a:endParaRPr/>
          </a:p>
          <a:p>
            <a:pPr marL="0" lvl="0" indent="0" algn="l" rtl="0">
              <a:spcBef>
                <a:spcPts val="1600"/>
              </a:spcBef>
              <a:spcAft>
                <a:spcPts val="0"/>
              </a:spcAft>
              <a:buNone/>
            </a:pPr>
            <a:endParaRPr/>
          </a:p>
          <a:p>
            <a:pPr marL="0" lvl="0" indent="0" algn="l" rtl="0">
              <a:spcBef>
                <a:spcPts val="1600"/>
              </a:spcBef>
              <a:spcAft>
                <a:spcPts val="0"/>
              </a:spcAft>
              <a:buNone/>
            </a:pPr>
            <a:r>
              <a:rPr lang="en-GB"/>
              <a:t>SYUZHET - “The way the story is organised.”</a:t>
            </a:r>
            <a:br>
              <a:rPr lang="en-GB"/>
            </a:br>
            <a:r>
              <a:rPr lang="en-GB"/>
              <a:t>(Narrative order)</a:t>
            </a:r>
            <a:endParaRPr/>
          </a:p>
          <a:p>
            <a:pPr marL="0" lvl="0" indent="0" algn="l" rtl="0">
              <a:spcBef>
                <a:spcPts val="1600"/>
              </a:spcBef>
              <a:spcAft>
                <a:spcPts val="1600"/>
              </a:spcAft>
              <a:buNone/>
            </a:pPr>
            <a:endParaRPr/>
          </a:p>
        </p:txBody>
      </p:sp>
      <p:pic>
        <p:nvPicPr>
          <p:cNvPr id="168" name="Google Shape;168;p25"/>
          <p:cNvPicPr preferRelativeResize="0"/>
          <p:nvPr/>
        </p:nvPicPr>
        <p:blipFill>
          <a:blip r:embed="rId3">
            <a:alphaModFix/>
          </a:blip>
          <a:stretch>
            <a:fillRect/>
          </a:stretch>
        </p:blipFill>
        <p:spPr>
          <a:xfrm>
            <a:off x="4117000" y="2370823"/>
            <a:ext cx="4753876" cy="859050"/>
          </a:xfrm>
          <a:prstGeom prst="rect">
            <a:avLst/>
          </a:prstGeom>
          <a:noFill/>
          <a:ln>
            <a:noFill/>
          </a:ln>
        </p:spPr>
      </p:pic>
      <p:pic>
        <p:nvPicPr>
          <p:cNvPr id="169" name="Google Shape;169;p25"/>
          <p:cNvPicPr preferRelativeResize="0"/>
          <p:nvPr/>
        </p:nvPicPr>
        <p:blipFill>
          <a:blip r:embed="rId4">
            <a:alphaModFix/>
          </a:blip>
          <a:stretch>
            <a:fillRect/>
          </a:stretch>
        </p:blipFill>
        <p:spPr>
          <a:xfrm>
            <a:off x="4084600" y="3552025"/>
            <a:ext cx="4753967" cy="859050"/>
          </a:xfrm>
          <a:prstGeom prst="rect">
            <a:avLst/>
          </a:prstGeom>
          <a:noFill/>
          <a:ln>
            <a:noFill/>
          </a:ln>
        </p:spPr>
      </p:pic>
      <p:sp>
        <p:nvSpPr>
          <p:cNvPr id="170" name="Google Shape;170;p25"/>
          <p:cNvSpPr txBox="1"/>
          <p:nvPr/>
        </p:nvSpPr>
        <p:spPr>
          <a:xfrm>
            <a:off x="4779900" y="4733225"/>
            <a:ext cx="2855700" cy="41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900"/>
              <a:t>Diagrams by Michael Smethurst (@fantasticlife)</a:t>
            </a:r>
            <a:endParaRPr sz="900"/>
          </a:p>
          <a:p>
            <a:pPr marL="0" lvl="0" indent="0" algn="r" rtl="0">
              <a:spcBef>
                <a:spcPts val="0"/>
              </a:spcBef>
              <a:spcAft>
                <a:spcPts val="0"/>
              </a:spcAft>
              <a:buNone/>
            </a:pPr>
            <a:r>
              <a:rPr lang="en-GB" sz="900"/>
              <a:t>https://smethur.st/posts/66087518</a:t>
            </a:r>
            <a:endParaRPr sz="900"/>
          </a:p>
        </p:txBody>
      </p:sp>
      <p:pic>
        <p:nvPicPr>
          <p:cNvPr id="171" name="Google Shape;171;p25"/>
          <p:cNvPicPr preferRelativeResize="0"/>
          <p:nvPr/>
        </p:nvPicPr>
        <p:blipFill>
          <a:blip r:embed="rId5">
            <a:alphaModFix/>
          </a:blip>
          <a:stretch>
            <a:fillRect/>
          </a:stretch>
        </p:blipFill>
        <p:spPr>
          <a:xfrm>
            <a:off x="7775809" y="4527475"/>
            <a:ext cx="1288291" cy="541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Three kinds of ‘time’</a:t>
            </a:r>
            <a:endParaRPr/>
          </a:p>
        </p:txBody>
      </p:sp>
      <p:sp>
        <p:nvSpPr>
          <p:cNvPr id="177" name="Google Shape;177;p26"/>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GB" sz="2200" b="1"/>
              <a:t>Story</a:t>
            </a:r>
            <a:r>
              <a:rPr lang="en-GB" sz="2200"/>
              <a:t> Time 	</a:t>
            </a:r>
            <a:r>
              <a:rPr lang="en-GB" sz="1600"/>
              <a:t>(chronological order)</a:t>
            </a:r>
            <a:endParaRPr sz="1000"/>
          </a:p>
          <a:p>
            <a:pPr marL="457200" lvl="0" indent="-368300" algn="l" rtl="0">
              <a:spcBef>
                <a:spcPts val="1000"/>
              </a:spcBef>
              <a:spcAft>
                <a:spcPts val="0"/>
              </a:spcAft>
              <a:buSzPts val="2200"/>
              <a:buChar char="●"/>
            </a:pPr>
            <a:r>
              <a:rPr lang="en-GB" sz="2200" b="1"/>
              <a:t>Discourse</a:t>
            </a:r>
            <a:r>
              <a:rPr lang="en-GB" sz="2200"/>
              <a:t> Time	 </a:t>
            </a:r>
            <a:r>
              <a:rPr lang="en-GB" sz="1600"/>
              <a:t>(narrative order)</a:t>
            </a:r>
            <a:endParaRPr sz="1600"/>
          </a:p>
          <a:p>
            <a:pPr marL="457200" lvl="0" indent="-368300" algn="l" rtl="0">
              <a:spcBef>
                <a:spcPts val="1000"/>
              </a:spcBef>
              <a:spcAft>
                <a:spcPts val="0"/>
              </a:spcAft>
              <a:buSzPts val="2200"/>
              <a:buChar char="●"/>
            </a:pPr>
            <a:r>
              <a:rPr lang="en-GB" sz="2200" b="1"/>
              <a:t>Narration</a:t>
            </a:r>
            <a:r>
              <a:rPr lang="en-GB" sz="2200"/>
              <a:t> Time 	</a:t>
            </a:r>
            <a:r>
              <a:rPr lang="en-GB" sz="1600"/>
              <a:t>(‘experienced’ time)</a:t>
            </a:r>
            <a:endParaRPr sz="1600"/>
          </a:p>
        </p:txBody>
      </p:sp>
      <p:pic>
        <p:nvPicPr>
          <p:cNvPr id="178" name="Google Shape;178;p26"/>
          <p:cNvPicPr preferRelativeResize="0"/>
          <p:nvPr/>
        </p:nvPicPr>
        <p:blipFill>
          <a:blip r:embed="rId3">
            <a:alphaModFix/>
          </a:blip>
          <a:stretch>
            <a:fillRect/>
          </a:stretch>
        </p:blipFill>
        <p:spPr>
          <a:xfrm>
            <a:off x="7775809" y="4527475"/>
            <a:ext cx="1288291" cy="541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Narration Time (and Format)</a:t>
            </a:r>
            <a:endParaRPr/>
          </a:p>
        </p:txBody>
      </p:sp>
      <p:pic>
        <p:nvPicPr>
          <p:cNvPr id="184" name="Google Shape;184;p27"/>
          <p:cNvPicPr preferRelativeResize="0"/>
          <p:nvPr/>
        </p:nvPicPr>
        <p:blipFill>
          <a:blip r:embed="rId3">
            <a:alphaModFix/>
          </a:blip>
          <a:stretch>
            <a:fillRect/>
          </a:stretch>
        </p:blipFill>
        <p:spPr>
          <a:xfrm>
            <a:off x="-9575" y="2152782"/>
            <a:ext cx="9143998" cy="1770685"/>
          </a:xfrm>
          <a:prstGeom prst="rect">
            <a:avLst/>
          </a:prstGeom>
          <a:noFill/>
          <a:ln>
            <a:noFill/>
          </a:ln>
        </p:spPr>
      </p:pic>
      <p:pic>
        <p:nvPicPr>
          <p:cNvPr id="185" name="Google Shape;185;p27"/>
          <p:cNvPicPr preferRelativeResize="0"/>
          <p:nvPr/>
        </p:nvPicPr>
        <p:blipFill>
          <a:blip r:embed="rId4">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8"/>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Story Knowledge</a:t>
            </a:r>
            <a:endParaRPr/>
          </a:p>
        </p:txBody>
      </p:sp>
      <p:pic>
        <p:nvPicPr>
          <p:cNvPr id="191" name="Google Shape;191;p28"/>
          <p:cNvPicPr preferRelativeResize="0"/>
          <p:nvPr/>
        </p:nvPicPr>
        <p:blipFill>
          <a:blip r:embed="rId3">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9"/>
          <p:cNvPicPr preferRelativeResize="0"/>
          <p:nvPr/>
        </p:nvPicPr>
        <p:blipFill>
          <a:blip r:embed="rId3">
            <a:alphaModFix/>
          </a:blip>
          <a:stretch>
            <a:fillRect/>
          </a:stretch>
        </p:blipFill>
        <p:spPr>
          <a:xfrm>
            <a:off x="774050" y="180713"/>
            <a:ext cx="7595900" cy="4782076"/>
          </a:xfrm>
          <a:prstGeom prst="rect">
            <a:avLst/>
          </a:prstGeom>
          <a:noFill/>
          <a:ln>
            <a:noFill/>
          </a:ln>
        </p:spPr>
      </p:pic>
      <p:pic>
        <p:nvPicPr>
          <p:cNvPr id="197" name="Google Shape;197;p29"/>
          <p:cNvPicPr preferRelativeResize="0"/>
          <p:nvPr/>
        </p:nvPicPr>
        <p:blipFill>
          <a:blip r:embed="rId4">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0"/>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“Storytelling is the dramatisation of the</a:t>
            </a:r>
            <a:endParaRPr/>
          </a:p>
          <a:p>
            <a:pPr marL="0" lvl="0" indent="0" algn="l" rtl="0">
              <a:spcBef>
                <a:spcPts val="0"/>
              </a:spcBef>
              <a:spcAft>
                <a:spcPts val="0"/>
              </a:spcAft>
              <a:buNone/>
            </a:pPr>
            <a:r>
              <a:rPr lang="en-GB"/>
              <a:t>process of knowledge assimilation.”</a:t>
            </a:r>
            <a:endParaRPr/>
          </a:p>
          <a:p>
            <a:pPr marL="0" lvl="0" indent="0" algn="l" rtl="0">
              <a:spcBef>
                <a:spcPts val="0"/>
              </a:spcBef>
              <a:spcAft>
                <a:spcPts val="0"/>
              </a:spcAft>
              <a:buNone/>
            </a:pPr>
            <a:endParaRPr/>
          </a:p>
          <a:p>
            <a:pPr marL="0" lvl="0" indent="0" algn="l" rtl="0">
              <a:spcBef>
                <a:spcPts val="0"/>
              </a:spcBef>
              <a:spcAft>
                <a:spcPts val="0"/>
              </a:spcAft>
              <a:buNone/>
            </a:pPr>
            <a:r>
              <a:rPr lang="en-GB" sz="1500" b="0"/>
              <a:t>John Yorke, Former Controller of BBC Drama Production</a:t>
            </a:r>
            <a:endParaRPr sz="1500" b="0"/>
          </a:p>
        </p:txBody>
      </p:sp>
      <p:pic>
        <p:nvPicPr>
          <p:cNvPr id="203" name="Google Shape;203;p30"/>
          <p:cNvPicPr preferRelativeResize="0"/>
          <p:nvPr/>
        </p:nvPicPr>
        <p:blipFill>
          <a:blip r:embed="rId3">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Narrative Statements vs Narrative Enigmas</a:t>
            </a:r>
            <a:endParaRPr/>
          </a:p>
        </p:txBody>
      </p:sp>
      <p:sp>
        <p:nvSpPr>
          <p:cNvPr id="209" name="Google Shape;209;p31"/>
          <p:cNvSpPr txBox="1">
            <a:spLocks noGrp="1"/>
          </p:cNvSpPr>
          <p:nvPr>
            <p:ph type="body" idx="1"/>
          </p:nvPr>
        </p:nvSpPr>
        <p:spPr>
          <a:xfrm>
            <a:off x="729450" y="2078875"/>
            <a:ext cx="3842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500" b="1"/>
              <a:t>Narrative Statement</a:t>
            </a:r>
            <a:r>
              <a:rPr lang="en-GB" sz="1500"/>
              <a:t>: </a:t>
            </a:r>
            <a:endParaRPr sz="1500"/>
          </a:p>
          <a:p>
            <a:pPr marL="457200" lvl="0" indent="-323850" algn="l" rtl="0">
              <a:spcBef>
                <a:spcPts val="1600"/>
              </a:spcBef>
              <a:spcAft>
                <a:spcPts val="0"/>
              </a:spcAft>
              <a:buSzPts val="1500"/>
              <a:buChar char="●"/>
            </a:pPr>
            <a:r>
              <a:rPr lang="en-GB" sz="1500"/>
              <a:t>A fact is established</a:t>
            </a:r>
            <a:endParaRPr sz="1500"/>
          </a:p>
          <a:p>
            <a:pPr marL="457200" lvl="0" indent="-323850" algn="l" rtl="0">
              <a:spcBef>
                <a:spcPts val="0"/>
              </a:spcBef>
              <a:spcAft>
                <a:spcPts val="0"/>
              </a:spcAft>
              <a:buSzPts val="1500"/>
              <a:buChar char="●"/>
            </a:pPr>
            <a:r>
              <a:rPr lang="en-GB" sz="1500"/>
              <a:t>There is little or no ambiguity</a:t>
            </a:r>
            <a:endParaRPr sz="1500"/>
          </a:p>
          <a:p>
            <a:pPr marL="457200" lvl="0" indent="-323850" algn="l" rtl="0">
              <a:spcBef>
                <a:spcPts val="0"/>
              </a:spcBef>
              <a:spcAft>
                <a:spcPts val="0"/>
              </a:spcAft>
              <a:buSzPts val="1500"/>
              <a:buChar char="●"/>
            </a:pPr>
            <a:r>
              <a:rPr lang="en-GB" sz="1500"/>
              <a:t>Sets the constraints of what’s possible</a:t>
            </a:r>
            <a:endParaRPr sz="1500" b="1"/>
          </a:p>
        </p:txBody>
      </p:sp>
      <p:sp>
        <p:nvSpPr>
          <p:cNvPr id="210" name="Google Shape;210;p31"/>
          <p:cNvSpPr txBox="1"/>
          <p:nvPr/>
        </p:nvSpPr>
        <p:spPr>
          <a:xfrm>
            <a:off x="4572000" y="2078875"/>
            <a:ext cx="40263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500" b="1">
                <a:solidFill>
                  <a:schemeClr val="accent1"/>
                </a:solidFill>
                <a:latin typeface="Lato"/>
                <a:ea typeface="Lato"/>
                <a:cs typeface="Lato"/>
                <a:sym typeface="Lato"/>
              </a:rPr>
              <a:t>Narrative Enigma:</a:t>
            </a:r>
            <a:endParaRPr sz="1500" b="1">
              <a:solidFill>
                <a:schemeClr val="accent1"/>
              </a:solidFill>
              <a:latin typeface="Lato"/>
              <a:ea typeface="Lato"/>
              <a:cs typeface="Lato"/>
              <a:sym typeface="Lato"/>
            </a:endParaRPr>
          </a:p>
          <a:p>
            <a:pPr marL="457200" lvl="0" indent="-323850" algn="l" rtl="0">
              <a:lnSpc>
                <a:spcPct val="115000"/>
              </a:lnSpc>
              <a:spcBef>
                <a:spcPts val="1600"/>
              </a:spcBef>
              <a:spcAft>
                <a:spcPts val="0"/>
              </a:spcAft>
              <a:buClr>
                <a:schemeClr val="accent1"/>
              </a:buClr>
              <a:buSzPts val="1500"/>
              <a:buFont typeface="Lato"/>
              <a:buChar char="●"/>
            </a:pPr>
            <a:r>
              <a:rPr lang="en-GB" sz="1500">
                <a:solidFill>
                  <a:schemeClr val="accent1"/>
                </a:solidFill>
                <a:latin typeface="Lato"/>
                <a:ea typeface="Lato"/>
                <a:cs typeface="Lato"/>
                <a:sym typeface="Lato"/>
              </a:rPr>
              <a:t>Events that are (initially) unexplained</a:t>
            </a:r>
            <a:endParaRPr sz="1500">
              <a:solidFill>
                <a:schemeClr val="accent1"/>
              </a:solidFill>
              <a:latin typeface="Lato"/>
              <a:ea typeface="Lato"/>
              <a:cs typeface="Lato"/>
              <a:sym typeface="Lato"/>
            </a:endParaRPr>
          </a:p>
          <a:p>
            <a:pPr marL="457200" lvl="0" indent="-323850" algn="l" rtl="0">
              <a:lnSpc>
                <a:spcPct val="115000"/>
              </a:lnSpc>
              <a:spcBef>
                <a:spcPts val="0"/>
              </a:spcBef>
              <a:spcAft>
                <a:spcPts val="0"/>
              </a:spcAft>
              <a:buClr>
                <a:schemeClr val="accent1"/>
              </a:buClr>
              <a:buSzPts val="1500"/>
              <a:buFont typeface="Lato"/>
              <a:buChar char="●"/>
            </a:pPr>
            <a:r>
              <a:rPr lang="en-GB" sz="1500">
                <a:solidFill>
                  <a:schemeClr val="accent1"/>
                </a:solidFill>
                <a:latin typeface="Lato"/>
                <a:ea typeface="Lato"/>
                <a:cs typeface="Lato"/>
                <a:sym typeface="Lato"/>
              </a:rPr>
              <a:t>Create uncertainty and mystery</a:t>
            </a:r>
            <a:endParaRPr sz="1500">
              <a:solidFill>
                <a:schemeClr val="accent1"/>
              </a:solidFill>
              <a:latin typeface="Lato"/>
              <a:ea typeface="Lato"/>
              <a:cs typeface="Lato"/>
              <a:sym typeface="Lato"/>
            </a:endParaRPr>
          </a:p>
          <a:p>
            <a:pPr marL="457200" lvl="0" indent="-323850" algn="l" rtl="0">
              <a:lnSpc>
                <a:spcPct val="115000"/>
              </a:lnSpc>
              <a:spcBef>
                <a:spcPts val="0"/>
              </a:spcBef>
              <a:spcAft>
                <a:spcPts val="0"/>
              </a:spcAft>
              <a:buClr>
                <a:schemeClr val="accent1"/>
              </a:buClr>
              <a:buSzPts val="1500"/>
              <a:buFont typeface="Lato"/>
              <a:buChar char="●"/>
            </a:pPr>
            <a:r>
              <a:rPr lang="en-GB" sz="1500">
                <a:solidFill>
                  <a:schemeClr val="accent1"/>
                </a:solidFill>
                <a:latin typeface="Lato"/>
                <a:ea typeface="Lato"/>
                <a:cs typeface="Lato"/>
                <a:sym typeface="Lato"/>
              </a:rPr>
              <a:t>Used deliberately to incite intrigue</a:t>
            </a:r>
            <a:endParaRPr sz="1500">
              <a:solidFill>
                <a:schemeClr val="accent1"/>
              </a:solidFill>
              <a:latin typeface="Lato"/>
              <a:ea typeface="Lato"/>
              <a:cs typeface="Lato"/>
              <a:sym typeface="Lato"/>
            </a:endParaRPr>
          </a:p>
        </p:txBody>
      </p:sp>
      <p:pic>
        <p:nvPicPr>
          <p:cNvPr id="211" name="Google Shape;211;p31"/>
          <p:cNvPicPr preferRelativeResize="0"/>
          <p:nvPr/>
        </p:nvPicPr>
        <p:blipFill>
          <a:blip r:embed="rId3">
            <a:alphaModFix/>
          </a:blip>
          <a:stretch>
            <a:fillRect/>
          </a:stretch>
        </p:blipFill>
        <p:spPr>
          <a:xfrm>
            <a:off x="7775809" y="4527475"/>
            <a:ext cx="1288291" cy="541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Introduction</a:t>
            </a:r>
            <a:endParaRPr/>
          </a:p>
        </p:txBody>
      </p:sp>
      <p:pic>
        <p:nvPicPr>
          <p:cNvPr id="95" name="Google Shape;95;p14"/>
          <p:cNvPicPr preferRelativeResize="0"/>
          <p:nvPr/>
        </p:nvPicPr>
        <p:blipFill>
          <a:blip r:embed="rId3">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Narrative Statements</a:t>
            </a:r>
            <a:endParaRPr/>
          </a:p>
        </p:txBody>
      </p:sp>
      <p:sp>
        <p:nvSpPr>
          <p:cNvPr id="217" name="Google Shape;217;p32"/>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30200" algn="l" rtl="0">
              <a:lnSpc>
                <a:spcPct val="200000"/>
              </a:lnSpc>
              <a:spcBef>
                <a:spcPts val="0"/>
              </a:spcBef>
              <a:spcAft>
                <a:spcPts val="0"/>
              </a:spcAft>
              <a:buSzPts val="1600"/>
              <a:buChar char="●"/>
            </a:pPr>
            <a:r>
              <a:rPr lang="en-GB" sz="1600"/>
              <a:t>Lead to </a:t>
            </a:r>
            <a:r>
              <a:rPr lang="en-GB" sz="1600" b="1"/>
              <a:t>Anticipation Hypotheses</a:t>
            </a:r>
            <a:r>
              <a:rPr lang="en-GB" sz="1600"/>
              <a:t>, aka ‘what might happen next’</a:t>
            </a:r>
            <a:endParaRPr sz="1600"/>
          </a:p>
          <a:p>
            <a:pPr marL="457200" lvl="0" indent="-330200" algn="l" rtl="0">
              <a:lnSpc>
                <a:spcPct val="200000"/>
              </a:lnSpc>
              <a:spcBef>
                <a:spcPts val="0"/>
              </a:spcBef>
              <a:spcAft>
                <a:spcPts val="0"/>
              </a:spcAft>
              <a:buSzPts val="1600"/>
              <a:buChar char="●"/>
            </a:pPr>
            <a:r>
              <a:rPr lang="en-GB" sz="1600"/>
              <a:t>Used to set, and/or subvert expectations</a:t>
            </a:r>
            <a:endParaRPr sz="1600"/>
          </a:p>
          <a:p>
            <a:pPr marL="457200" lvl="0" indent="-330200" algn="l" rtl="0">
              <a:lnSpc>
                <a:spcPct val="200000"/>
              </a:lnSpc>
              <a:spcBef>
                <a:spcPts val="0"/>
              </a:spcBef>
              <a:spcAft>
                <a:spcPts val="0"/>
              </a:spcAft>
              <a:buSzPts val="1600"/>
              <a:buChar char="●"/>
            </a:pPr>
            <a:r>
              <a:rPr lang="en-GB" sz="1600"/>
              <a:t>Get audiences thinking about future possibilities and implications</a:t>
            </a:r>
            <a:endParaRPr sz="1600"/>
          </a:p>
          <a:p>
            <a:pPr marL="457200" lvl="0" indent="-330200" algn="l" rtl="0">
              <a:lnSpc>
                <a:spcPct val="200000"/>
              </a:lnSpc>
              <a:spcBef>
                <a:spcPts val="0"/>
              </a:spcBef>
              <a:spcAft>
                <a:spcPts val="0"/>
              </a:spcAft>
              <a:buSzPts val="1600"/>
              <a:buChar char="●"/>
            </a:pPr>
            <a:r>
              <a:rPr lang="en-GB" sz="1600"/>
              <a:t>Encourage sharing of ideas</a:t>
            </a:r>
            <a:endParaRPr sz="1600"/>
          </a:p>
        </p:txBody>
      </p:sp>
      <p:pic>
        <p:nvPicPr>
          <p:cNvPr id="218" name="Google Shape;218;p32"/>
          <p:cNvPicPr preferRelativeResize="0"/>
          <p:nvPr/>
        </p:nvPicPr>
        <p:blipFill>
          <a:blip r:embed="rId3">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Narrative Enigmas</a:t>
            </a:r>
            <a:endParaRPr/>
          </a:p>
        </p:txBody>
      </p:sp>
      <p:sp>
        <p:nvSpPr>
          <p:cNvPr id="224" name="Google Shape;224;p33"/>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30200" algn="l" rtl="0">
              <a:lnSpc>
                <a:spcPct val="200000"/>
              </a:lnSpc>
              <a:spcBef>
                <a:spcPts val="0"/>
              </a:spcBef>
              <a:spcAft>
                <a:spcPts val="0"/>
              </a:spcAft>
              <a:buSzPts val="1600"/>
              <a:buChar char="●"/>
            </a:pPr>
            <a:r>
              <a:rPr lang="en-GB" sz="1600"/>
              <a:t>Lead to </a:t>
            </a:r>
            <a:r>
              <a:rPr lang="en-GB" sz="1600" b="1"/>
              <a:t>Curiosity Hypotheses </a:t>
            </a:r>
            <a:r>
              <a:rPr lang="en-GB" sz="1600"/>
              <a:t>(i.e. ‘how did we get to this point?’)</a:t>
            </a:r>
            <a:endParaRPr sz="1600"/>
          </a:p>
          <a:p>
            <a:pPr marL="457200" lvl="0" indent="-330200" algn="l" rtl="0">
              <a:lnSpc>
                <a:spcPct val="200000"/>
              </a:lnSpc>
              <a:spcBef>
                <a:spcPts val="0"/>
              </a:spcBef>
              <a:spcAft>
                <a:spcPts val="0"/>
              </a:spcAft>
              <a:buSzPts val="1600"/>
              <a:buChar char="●"/>
            </a:pPr>
            <a:r>
              <a:rPr lang="en-GB" sz="1600"/>
              <a:t>They encourage forensic examination</a:t>
            </a:r>
            <a:endParaRPr sz="1600"/>
          </a:p>
          <a:p>
            <a:pPr marL="457200" lvl="0" indent="-330200" algn="l" rtl="0">
              <a:lnSpc>
                <a:spcPct val="200000"/>
              </a:lnSpc>
              <a:spcBef>
                <a:spcPts val="0"/>
              </a:spcBef>
              <a:spcAft>
                <a:spcPts val="0"/>
              </a:spcAft>
              <a:buSzPts val="1600"/>
              <a:buChar char="●"/>
            </a:pPr>
            <a:r>
              <a:rPr lang="en-GB" sz="1600"/>
              <a:t>All about trying to make sense of what has been revealed</a:t>
            </a:r>
            <a:endParaRPr sz="1600"/>
          </a:p>
        </p:txBody>
      </p:sp>
      <p:pic>
        <p:nvPicPr>
          <p:cNvPr id="225" name="Google Shape;225;p33"/>
          <p:cNvPicPr preferRelativeResize="0"/>
          <p:nvPr/>
        </p:nvPicPr>
        <p:blipFill>
          <a:blip r:embed="rId3">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4"/>
          <p:cNvPicPr preferRelativeResize="0"/>
          <p:nvPr/>
        </p:nvPicPr>
        <p:blipFill rotWithShape="1">
          <a:blip r:embed="rId3">
            <a:alphaModFix/>
          </a:blip>
          <a:srcRect l="13769" t="16065" r="14215" b="14475"/>
          <a:stretch/>
        </p:blipFill>
        <p:spPr>
          <a:xfrm>
            <a:off x="4957850" y="1853850"/>
            <a:ext cx="3755000" cy="2725975"/>
          </a:xfrm>
          <a:prstGeom prst="rect">
            <a:avLst/>
          </a:prstGeom>
          <a:noFill/>
          <a:ln>
            <a:noFill/>
          </a:ln>
        </p:spPr>
      </p:pic>
      <p:sp>
        <p:nvSpPr>
          <p:cNvPr id="231" name="Google Shape;231;p34"/>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Asymmetry of Knowledge</a:t>
            </a:r>
            <a:endParaRPr/>
          </a:p>
        </p:txBody>
      </p:sp>
      <p:sp>
        <p:nvSpPr>
          <p:cNvPr id="232" name="Google Shape;232;p34"/>
          <p:cNvSpPr txBox="1"/>
          <p:nvPr/>
        </p:nvSpPr>
        <p:spPr>
          <a:xfrm>
            <a:off x="639225" y="2026800"/>
            <a:ext cx="4318500" cy="2865900"/>
          </a:xfrm>
          <a:prstGeom prst="rect">
            <a:avLst/>
          </a:prstGeom>
          <a:noFill/>
          <a:ln>
            <a:noFill/>
          </a:ln>
        </p:spPr>
        <p:txBody>
          <a:bodyPr spcFirstLastPara="1" wrap="square" lIns="91425" tIns="91425" rIns="91425" bIns="91425" anchor="t" anchorCtr="0">
            <a:noAutofit/>
          </a:bodyPr>
          <a:lstStyle/>
          <a:p>
            <a:pPr marL="457200" lvl="0" indent="-330200" algn="l" rtl="0">
              <a:lnSpc>
                <a:spcPct val="200000"/>
              </a:lnSpc>
              <a:spcBef>
                <a:spcPts val="0"/>
              </a:spcBef>
              <a:spcAft>
                <a:spcPts val="0"/>
              </a:spcAft>
              <a:buSzPts val="1600"/>
              <a:buFont typeface="Lato"/>
              <a:buChar char="●"/>
            </a:pPr>
            <a:r>
              <a:rPr lang="en-GB" sz="1600" b="1">
                <a:latin typeface="Lato"/>
                <a:ea typeface="Lato"/>
                <a:cs typeface="Lato"/>
                <a:sym typeface="Lato"/>
              </a:rPr>
              <a:t>Storyteller </a:t>
            </a:r>
            <a:r>
              <a:rPr lang="en-GB" sz="1600">
                <a:latin typeface="Lato"/>
                <a:ea typeface="Lato"/>
                <a:cs typeface="Lato"/>
                <a:sym typeface="Lato"/>
              </a:rPr>
              <a:t>to </a:t>
            </a:r>
            <a:r>
              <a:rPr lang="en-GB" sz="1600" b="1">
                <a:latin typeface="Lato"/>
                <a:ea typeface="Lato"/>
                <a:cs typeface="Lato"/>
                <a:sym typeface="Lato"/>
              </a:rPr>
              <a:t>Audience </a:t>
            </a:r>
            <a:endParaRPr sz="1600" b="1">
              <a:latin typeface="Lato"/>
              <a:ea typeface="Lato"/>
              <a:cs typeface="Lato"/>
              <a:sym typeface="Lato"/>
            </a:endParaRPr>
          </a:p>
          <a:p>
            <a:pPr marL="457200" lvl="0" indent="-330200" algn="l" rtl="0">
              <a:lnSpc>
                <a:spcPct val="200000"/>
              </a:lnSpc>
              <a:spcBef>
                <a:spcPts val="0"/>
              </a:spcBef>
              <a:spcAft>
                <a:spcPts val="0"/>
              </a:spcAft>
              <a:buSzPts val="1600"/>
              <a:buFont typeface="Lato"/>
              <a:buChar char="●"/>
            </a:pPr>
            <a:r>
              <a:rPr lang="en-GB" sz="1600" b="1">
                <a:latin typeface="Lato"/>
                <a:ea typeface="Lato"/>
                <a:cs typeface="Lato"/>
                <a:sym typeface="Lato"/>
              </a:rPr>
              <a:t>Character</a:t>
            </a:r>
            <a:r>
              <a:rPr lang="en-GB" sz="1600">
                <a:latin typeface="Lato"/>
                <a:ea typeface="Lato"/>
                <a:cs typeface="Lato"/>
                <a:sym typeface="Lato"/>
              </a:rPr>
              <a:t> to </a:t>
            </a:r>
            <a:r>
              <a:rPr lang="en-GB" sz="1600" b="1">
                <a:latin typeface="Lato"/>
                <a:ea typeface="Lato"/>
                <a:cs typeface="Lato"/>
                <a:sym typeface="Lato"/>
              </a:rPr>
              <a:t>Character</a:t>
            </a:r>
            <a:endParaRPr sz="1600" b="1">
              <a:latin typeface="Lato"/>
              <a:ea typeface="Lato"/>
              <a:cs typeface="Lato"/>
              <a:sym typeface="Lato"/>
            </a:endParaRPr>
          </a:p>
          <a:p>
            <a:pPr marL="457200" lvl="0" indent="-330200" algn="l" rtl="0">
              <a:lnSpc>
                <a:spcPct val="200000"/>
              </a:lnSpc>
              <a:spcBef>
                <a:spcPts val="0"/>
              </a:spcBef>
              <a:spcAft>
                <a:spcPts val="0"/>
              </a:spcAft>
              <a:buSzPts val="1600"/>
              <a:buFont typeface="Lato"/>
              <a:buChar char="●"/>
            </a:pPr>
            <a:r>
              <a:rPr lang="en-GB" sz="1600" b="1">
                <a:latin typeface="Lato"/>
                <a:ea typeface="Lato"/>
                <a:cs typeface="Lato"/>
                <a:sym typeface="Lato"/>
              </a:rPr>
              <a:t>Character</a:t>
            </a:r>
            <a:r>
              <a:rPr lang="en-GB" sz="1600">
                <a:latin typeface="Lato"/>
                <a:ea typeface="Lato"/>
                <a:cs typeface="Lato"/>
                <a:sym typeface="Lato"/>
              </a:rPr>
              <a:t> to </a:t>
            </a:r>
            <a:r>
              <a:rPr lang="en-GB" sz="1600" b="1">
                <a:latin typeface="Lato"/>
                <a:ea typeface="Lato"/>
                <a:cs typeface="Lato"/>
                <a:sym typeface="Lato"/>
              </a:rPr>
              <a:t>Audience</a:t>
            </a:r>
            <a:endParaRPr sz="1600" b="1">
              <a:latin typeface="Lato"/>
              <a:ea typeface="Lato"/>
              <a:cs typeface="Lato"/>
              <a:sym typeface="Lato"/>
            </a:endParaRPr>
          </a:p>
          <a:p>
            <a:pPr marL="457200" lvl="0" indent="-330200" algn="l" rtl="0">
              <a:lnSpc>
                <a:spcPct val="200000"/>
              </a:lnSpc>
              <a:spcBef>
                <a:spcPts val="0"/>
              </a:spcBef>
              <a:spcAft>
                <a:spcPts val="0"/>
              </a:spcAft>
              <a:buSzPts val="1600"/>
              <a:buFont typeface="Lato"/>
              <a:buChar char="●"/>
            </a:pPr>
            <a:r>
              <a:rPr lang="en-GB" sz="1600" b="1">
                <a:latin typeface="Lato"/>
                <a:ea typeface="Lato"/>
                <a:cs typeface="Lato"/>
                <a:sym typeface="Lato"/>
              </a:rPr>
              <a:t>Audience</a:t>
            </a:r>
            <a:r>
              <a:rPr lang="en-GB" sz="1600">
                <a:latin typeface="Lato"/>
                <a:ea typeface="Lato"/>
                <a:cs typeface="Lato"/>
                <a:sym typeface="Lato"/>
              </a:rPr>
              <a:t> to </a:t>
            </a:r>
            <a:r>
              <a:rPr lang="en-GB" sz="1600" b="1">
                <a:latin typeface="Lato"/>
                <a:ea typeface="Lato"/>
                <a:cs typeface="Lato"/>
                <a:sym typeface="Lato"/>
              </a:rPr>
              <a:t>Character</a:t>
            </a:r>
            <a:endParaRPr sz="1600" b="1">
              <a:latin typeface="Lato"/>
              <a:ea typeface="Lato"/>
              <a:cs typeface="Lato"/>
              <a:sym typeface="Lato"/>
            </a:endParaRPr>
          </a:p>
          <a:p>
            <a:pPr marL="457200" lvl="0" indent="-330200" algn="l" rtl="0">
              <a:lnSpc>
                <a:spcPct val="200000"/>
              </a:lnSpc>
              <a:spcBef>
                <a:spcPts val="0"/>
              </a:spcBef>
              <a:spcAft>
                <a:spcPts val="0"/>
              </a:spcAft>
              <a:buSzPts val="1600"/>
              <a:buFont typeface="Lato"/>
              <a:buChar char="●"/>
            </a:pPr>
            <a:r>
              <a:rPr lang="en-GB" sz="1600" b="1">
                <a:latin typeface="Lato"/>
                <a:ea typeface="Lato"/>
                <a:cs typeface="Lato"/>
                <a:sym typeface="Lato"/>
              </a:rPr>
              <a:t>Audience</a:t>
            </a:r>
            <a:r>
              <a:rPr lang="en-GB" sz="1600">
                <a:latin typeface="Lato"/>
                <a:ea typeface="Lato"/>
                <a:cs typeface="Lato"/>
                <a:sym typeface="Lato"/>
              </a:rPr>
              <a:t> to </a:t>
            </a:r>
            <a:r>
              <a:rPr lang="en-GB" sz="1600" b="1">
                <a:latin typeface="Lato"/>
                <a:ea typeface="Lato"/>
                <a:cs typeface="Lato"/>
                <a:sym typeface="Lato"/>
              </a:rPr>
              <a:t>Audience</a:t>
            </a:r>
            <a:endParaRPr sz="1600" b="1">
              <a:latin typeface="Lato"/>
              <a:ea typeface="Lato"/>
              <a:cs typeface="Lato"/>
              <a:sym typeface="Lato"/>
            </a:endParaRPr>
          </a:p>
          <a:p>
            <a:pPr marL="457200" lvl="0" indent="-330200" algn="l" rtl="0">
              <a:lnSpc>
                <a:spcPct val="200000"/>
              </a:lnSpc>
              <a:spcBef>
                <a:spcPts val="0"/>
              </a:spcBef>
              <a:spcAft>
                <a:spcPts val="0"/>
              </a:spcAft>
              <a:buSzPts val="1600"/>
              <a:buFont typeface="Lato"/>
              <a:buChar char="●"/>
            </a:pPr>
            <a:r>
              <a:rPr lang="en-GB" sz="1600" b="1">
                <a:latin typeface="Lato"/>
                <a:ea typeface="Lato"/>
                <a:cs typeface="Lato"/>
                <a:sym typeface="Lato"/>
              </a:rPr>
              <a:t>Audience</a:t>
            </a:r>
            <a:r>
              <a:rPr lang="en-GB" sz="1600">
                <a:latin typeface="Lato"/>
                <a:ea typeface="Lato"/>
                <a:cs typeface="Lato"/>
                <a:sym typeface="Lato"/>
              </a:rPr>
              <a:t> to </a:t>
            </a:r>
            <a:r>
              <a:rPr lang="en-GB" sz="1600" b="1">
                <a:latin typeface="Lato"/>
                <a:ea typeface="Lato"/>
                <a:cs typeface="Lato"/>
                <a:sym typeface="Lato"/>
              </a:rPr>
              <a:t>Storyteller</a:t>
            </a:r>
            <a:endParaRPr sz="1600">
              <a:latin typeface="Lato"/>
              <a:ea typeface="Lato"/>
              <a:cs typeface="Lato"/>
              <a:sym typeface="Lato"/>
            </a:endParaRPr>
          </a:p>
        </p:txBody>
      </p:sp>
      <p:pic>
        <p:nvPicPr>
          <p:cNvPr id="233" name="Google Shape;233;p34"/>
          <p:cNvPicPr preferRelativeResize="0"/>
          <p:nvPr/>
        </p:nvPicPr>
        <p:blipFill>
          <a:blip r:embed="rId4">
            <a:alphaModFix/>
          </a:blip>
          <a:stretch>
            <a:fillRect/>
          </a:stretch>
        </p:blipFill>
        <p:spPr>
          <a:xfrm>
            <a:off x="7775809" y="4527475"/>
            <a:ext cx="1288291" cy="541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5"/>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Story Making</a:t>
            </a:r>
            <a:endParaRPr/>
          </a:p>
        </p:txBody>
      </p:sp>
      <p:pic>
        <p:nvPicPr>
          <p:cNvPr id="239" name="Google Shape;239;p35"/>
          <p:cNvPicPr preferRelativeResize="0"/>
          <p:nvPr/>
        </p:nvPicPr>
        <p:blipFill>
          <a:blip r:embed="rId3">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36"/>
          <p:cNvPicPr preferRelativeResize="0"/>
          <p:nvPr/>
        </p:nvPicPr>
        <p:blipFill>
          <a:blip r:embed="rId3">
            <a:alphaModFix/>
          </a:blip>
          <a:stretch>
            <a:fillRect/>
          </a:stretch>
        </p:blipFill>
        <p:spPr>
          <a:xfrm>
            <a:off x="0" y="0"/>
            <a:ext cx="3285357" cy="4838700"/>
          </a:xfrm>
          <a:prstGeom prst="rect">
            <a:avLst/>
          </a:prstGeom>
          <a:noFill/>
          <a:ln>
            <a:noFill/>
          </a:ln>
        </p:spPr>
      </p:pic>
      <p:pic>
        <p:nvPicPr>
          <p:cNvPr id="245" name="Google Shape;245;p36"/>
          <p:cNvPicPr preferRelativeResize="0"/>
          <p:nvPr/>
        </p:nvPicPr>
        <p:blipFill>
          <a:blip r:embed="rId4">
            <a:alphaModFix/>
          </a:blip>
          <a:stretch>
            <a:fillRect/>
          </a:stretch>
        </p:blipFill>
        <p:spPr>
          <a:xfrm>
            <a:off x="4794257" y="0"/>
            <a:ext cx="4349750" cy="4838700"/>
          </a:xfrm>
          <a:prstGeom prst="rect">
            <a:avLst/>
          </a:prstGeom>
          <a:noFill/>
          <a:ln>
            <a:noFill/>
          </a:ln>
        </p:spPr>
      </p:pic>
      <p:sp>
        <p:nvSpPr>
          <p:cNvPr id="246" name="Google Shape;246;p36"/>
          <p:cNvSpPr txBox="1"/>
          <p:nvPr/>
        </p:nvSpPr>
        <p:spPr>
          <a:xfrm>
            <a:off x="800800" y="4838700"/>
            <a:ext cx="3000000" cy="31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a:t>http://www.holovaty.com/writing/fundamental-change/</a:t>
            </a:r>
            <a:endParaRPr sz="900"/>
          </a:p>
        </p:txBody>
      </p:sp>
      <p:sp>
        <p:nvSpPr>
          <p:cNvPr id="247" name="Google Shape;247;p36"/>
          <p:cNvSpPr txBox="1"/>
          <p:nvPr/>
        </p:nvSpPr>
        <p:spPr>
          <a:xfrm>
            <a:off x="4349700" y="4810800"/>
            <a:ext cx="4794300" cy="366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900"/>
              <a:t>http://debrouwere.org/2010/04/06/information-architecture-for-news-websites/</a:t>
            </a:r>
            <a:endParaRPr sz="900"/>
          </a:p>
        </p:txBody>
      </p:sp>
      <p:pic>
        <p:nvPicPr>
          <p:cNvPr id="248" name="Google Shape;248;p36"/>
          <p:cNvPicPr preferRelativeResize="0"/>
          <p:nvPr/>
        </p:nvPicPr>
        <p:blipFill>
          <a:blip r:embed="rId5">
            <a:alphaModFix/>
          </a:blip>
          <a:stretch>
            <a:fillRect/>
          </a:stretch>
        </p:blipFill>
        <p:spPr>
          <a:xfrm>
            <a:off x="7793434" y="44525"/>
            <a:ext cx="1288291" cy="541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37"/>
          <p:cNvPicPr preferRelativeResize="0"/>
          <p:nvPr/>
        </p:nvPicPr>
        <p:blipFill>
          <a:blip r:embed="rId3">
            <a:alphaModFix/>
          </a:blip>
          <a:stretch>
            <a:fillRect/>
          </a:stretch>
        </p:blipFill>
        <p:spPr>
          <a:xfrm>
            <a:off x="975788" y="559650"/>
            <a:ext cx="7195726" cy="3650000"/>
          </a:xfrm>
          <a:prstGeom prst="rect">
            <a:avLst/>
          </a:prstGeom>
          <a:noFill/>
          <a:ln>
            <a:noFill/>
          </a:ln>
        </p:spPr>
      </p:pic>
      <p:sp>
        <p:nvSpPr>
          <p:cNvPr id="254" name="Google Shape;254;p37"/>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A model for Story Making</a:t>
            </a:r>
            <a:endParaRPr/>
          </a:p>
        </p:txBody>
      </p:sp>
      <p:pic>
        <p:nvPicPr>
          <p:cNvPr id="255" name="Google Shape;255;p37"/>
          <p:cNvPicPr preferRelativeResize="0"/>
          <p:nvPr/>
        </p:nvPicPr>
        <p:blipFill>
          <a:blip r:embed="rId4">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38"/>
          <p:cNvPicPr preferRelativeResize="0"/>
          <p:nvPr/>
        </p:nvPicPr>
        <p:blipFill rotWithShape="1">
          <a:blip r:embed="rId3">
            <a:alphaModFix/>
          </a:blip>
          <a:srcRect b="46294"/>
          <a:stretch/>
        </p:blipFill>
        <p:spPr>
          <a:xfrm>
            <a:off x="0" y="718031"/>
            <a:ext cx="6691101" cy="4151751"/>
          </a:xfrm>
          <a:prstGeom prst="rect">
            <a:avLst/>
          </a:prstGeom>
          <a:noFill/>
          <a:ln>
            <a:noFill/>
          </a:ln>
        </p:spPr>
      </p:pic>
      <p:sp>
        <p:nvSpPr>
          <p:cNvPr id="261" name="Google Shape;261;p38"/>
          <p:cNvSpPr txBox="1">
            <a:spLocks noGrp="1"/>
          </p:cNvSpPr>
          <p:nvPr>
            <p:ph type="title" idx="4294967295"/>
          </p:nvPr>
        </p:nvSpPr>
        <p:spPr>
          <a:xfrm>
            <a:off x="83175" y="9940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Battle of Britain</a:t>
            </a:r>
            <a:endParaRPr/>
          </a:p>
        </p:txBody>
      </p:sp>
      <p:pic>
        <p:nvPicPr>
          <p:cNvPr id="262" name="Google Shape;262;p38"/>
          <p:cNvPicPr preferRelativeResize="0"/>
          <p:nvPr/>
        </p:nvPicPr>
        <p:blipFill>
          <a:blip r:embed="rId4">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9"/>
          <p:cNvSpPr txBox="1">
            <a:spLocks noGrp="1"/>
          </p:cNvSpPr>
          <p:nvPr>
            <p:ph type="title" idx="4294967295"/>
          </p:nvPr>
        </p:nvSpPr>
        <p:spPr>
          <a:xfrm>
            <a:off x="83175" y="9940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Battle of Britain</a:t>
            </a:r>
            <a:endParaRPr/>
          </a:p>
        </p:txBody>
      </p:sp>
      <p:pic>
        <p:nvPicPr>
          <p:cNvPr id="268" name="Google Shape;268;p39"/>
          <p:cNvPicPr preferRelativeResize="0"/>
          <p:nvPr/>
        </p:nvPicPr>
        <p:blipFill rotWithShape="1">
          <a:blip r:embed="rId3">
            <a:alphaModFix/>
          </a:blip>
          <a:srcRect t="53705" r="34507"/>
          <a:stretch/>
        </p:blipFill>
        <p:spPr>
          <a:xfrm>
            <a:off x="1811554" y="634600"/>
            <a:ext cx="5520899" cy="4508901"/>
          </a:xfrm>
          <a:prstGeom prst="rect">
            <a:avLst/>
          </a:prstGeom>
          <a:noFill/>
          <a:ln>
            <a:noFill/>
          </a:ln>
        </p:spPr>
      </p:pic>
      <p:pic>
        <p:nvPicPr>
          <p:cNvPr id="269" name="Google Shape;269;p39"/>
          <p:cNvPicPr preferRelativeResize="0"/>
          <p:nvPr/>
        </p:nvPicPr>
        <p:blipFill>
          <a:blip r:embed="rId4">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Incorporating Interpretations and Evidence</a:t>
            </a:r>
            <a:endParaRPr/>
          </a:p>
        </p:txBody>
      </p:sp>
      <p:pic>
        <p:nvPicPr>
          <p:cNvPr id="275" name="Google Shape;275;p40"/>
          <p:cNvPicPr preferRelativeResize="0"/>
          <p:nvPr/>
        </p:nvPicPr>
        <p:blipFill>
          <a:blip r:embed="rId3">
            <a:alphaModFix/>
          </a:blip>
          <a:stretch>
            <a:fillRect/>
          </a:stretch>
        </p:blipFill>
        <p:spPr>
          <a:xfrm>
            <a:off x="619450" y="239025"/>
            <a:ext cx="7905101" cy="4067750"/>
          </a:xfrm>
          <a:prstGeom prst="rect">
            <a:avLst/>
          </a:prstGeom>
          <a:noFill/>
          <a:ln>
            <a:noFill/>
          </a:ln>
        </p:spPr>
      </p:pic>
      <p:pic>
        <p:nvPicPr>
          <p:cNvPr id="276" name="Google Shape;276;p40"/>
          <p:cNvPicPr preferRelativeResize="0"/>
          <p:nvPr/>
        </p:nvPicPr>
        <p:blipFill>
          <a:blip r:embed="rId4">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80"/>
        <p:cNvGrpSpPr/>
        <p:nvPr/>
      </p:nvGrpSpPr>
      <p:grpSpPr>
        <a:xfrm>
          <a:off x="0" y="0"/>
          <a:ext cx="0" cy="0"/>
          <a:chOff x="0" y="0"/>
          <a:chExt cx="0" cy="0"/>
        </a:xfrm>
      </p:grpSpPr>
      <p:pic>
        <p:nvPicPr>
          <p:cNvPr id="281" name="Google Shape;281;p41"/>
          <p:cNvPicPr preferRelativeResize="0"/>
          <p:nvPr/>
        </p:nvPicPr>
        <p:blipFill>
          <a:blip r:embed="rId3">
            <a:alphaModFix/>
          </a:blip>
          <a:stretch>
            <a:fillRect/>
          </a:stretch>
        </p:blipFill>
        <p:spPr>
          <a:xfrm>
            <a:off x="811366" y="0"/>
            <a:ext cx="8408836" cy="5143499"/>
          </a:xfrm>
          <a:prstGeom prst="rect">
            <a:avLst/>
          </a:prstGeom>
          <a:noFill/>
          <a:ln>
            <a:noFill/>
          </a:ln>
        </p:spPr>
      </p:pic>
      <p:pic>
        <p:nvPicPr>
          <p:cNvPr id="282" name="Google Shape;282;p41"/>
          <p:cNvPicPr preferRelativeResize="0"/>
          <p:nvPr/>
        </p:nvPicPr>
        <p:blipFill>
          <a:blip r:embed="rId4">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Hello. I’m Paul.</a:t>
            </a:r>
            <a:endParaRPr/>
          </a:p>
        </p:txBody>
      </p:sp>
      <p:sp>
        <p:nvSpPr>
          <p:cNvPr id="101" name="Google Shape;101;p15"/>
          <p:cNvSpPr txBox="1">
            <a:spLocks noGrp="1"/>
          </p:cNvSpPr>
          <p:nvPr>
            <p:ph type="body" idx="1"/>
          </p:nvPr>
        </p:nvSpPr>
        <p:spPr>
          <a:xfrm>
            <a:off x="653250" y="1850275"/>
            <a:ext cx="4557000" cy="2261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GB"/>
              <a:t>Senior Product Manager, Springer Nature</a:t>
            </a:r>
            <a:endParaRPr/>
          </a:p>
          <a:p>
            <a:pPr marL="457200" lvl="0" indent="-311150" algn="l" rtl="0">
              <a:spcBef>
                <a:spcPts val="1000"/>
              </a:spcBef>
              <a:spcAft>
                <a:spcPts val="0"/>
              </a:spcAft>
              <a:buSzPts val="1300"/>
              <a:buChar char="●"/>
            </a:pPr>
            <a:r>
              <a:rPr lang="en-GB"/>
              <a:t>~10 years @ the BBC</a:t>
            </a:r>
            <a:endParaRPr/>
          </a:p>
          <a:p>
            <a:pPr marL="457200" lvl="0" indent="-311150" algn="l" rtl="0">
              <a:spcBef>
                <a:spcPts val="1000"/>
              </a:spcBef>
              <a:spcAft>
                <a:spcPts val="0"/>
              </a:spcAft>
              <a:buSzPts val="1300"/>
              <a:buChar char="●"/>
            </a:pPr>
            <a:r>
              <a:rPr lang="en-GB"/>
              <a:t>Co-wrote </a:t>
            </a:r>
            <a:r>
              <a:rPr lang="en-GB" i="1"/>
              <a:t>A Manifesto for Structured Journalism</a:t>
            </a:r>
            <a:r>
              <a:rPr lang="en-GB"/>
              <a:t> whilst working with BBC News Labs</a:t>
            </a:r>
            <a:endParaRPr/>
          </a:p>
          <a:p>
            <a:pPr marL="457200" lvl="0" indent="-311150" algn="l" rtl="0">
              <a:spcBef>
                <a:spcPts val="1600"/>
              </a:spcBef>
              <a:spcAft>
                <a:spcPts val="0"/>
              </a:spcAft>
              <a:buSzPts val="1300"/>
              <a:buChar char="●"/>
            </a:pPr>
            <a:r>
              <a:rPr lang="en-GB"/>
              <a:t>Product Manager for Springer Nature’s </a:t>
            </a:r>
            <a:r>
              <a:rPr lang="en-GB" i="1"/>
              <a:t>Recommended</a:t>
            </a:r>
            <a:r>
              <a:rPr lang="en-GB"/>
              <a:t> service; journal sites; now </a:t>
            </a:r>
            <a:r>
              <a:rPr lang="en-GB" i="1"/>
              <a:t>Nature Briefing</a:t>
            </a:r>
            <a:endParaRPr i="1"/>
          </a:p>
          <a:p>
            <a:pPr marL="457200" lvl="0" indent="-311150" algn="l" rtl="0">
              <a:spcBef>
                <a:spcPts val="1600"/>
              </a:spcBef>
              <a:spcAft>
                <a:spcPts val="0"/>
              </a:spcAft>
              <a:buSzPts val="1300"/>
              <a:buChar char="●"/>
            </a:pPr>
            <a:r>
              <a:rPr lang="en-GB"/>
              <a:t>Product Managed several digital storytelling prototypes whilst at the BBC</a:t>
            </a:r>
            <a:endParaRPr/>
          </a:p>
          <a:p>
            <a:pPr marL="457200" lvl="0" indent="-311150" algn="l" rtl="0">
              <a:spcBef>
                <a:spcPts val="1600"/>
              </a:spcBef>
              <a:spcAft>
                <a:spcPts val="1600"/>
              </a:spcAft>
              <a:buSzPts val="1300"/>
              <a:buChar char="●"/>
            </a:pPr>
            <a:r>
              <a:rPr lang="en-GB"/>
              <a:t>Doctor Who, Chelsea FC, storytelling structure nerd</a:t>
            </a:r>
            <a:endParaRPr/>
          </a:p>
        </p:txBody>
      </p:sp>
      <p:pic>
        <p:nvPicPr>
          <p:cNvPr id="102" name="Google Shape;102;p15"/>
          <p:cNvPicPr preferRelativeResize="0"/>
          <p:nvPr/>
        </p:nvPicPr>
        <p:blipFill>
          <a:blip r:embed="rId3">
            <a:alphaModFix/>
          </a:blip>
          <a:stretch>
            <a:fillRect/>
          </a:stretch>
        </p:blipFill>
        <p:spPr>
          <a:xfrm>
            <a:off x="5160562" y="500300"/>
            <a:ext cx="3983435" cy="4643199"/>
          </a:xfrm>
          <a:prstGeom prst="rect">
            <a:avLst/>
          </a:prstGeom>
          <a:noFill/>
          <a:ln>
            <a:noFill/>
          </a:ln>
        </p:spPr>
      </p:pic>
      <p:pic>
        <p:nvPicPr>
          <p:cNvPr id="103" name="Google Shape;103;p15"/>
          <p:cNvPicPr preferRelativeResize="0"/>
          <p:nvPr/>
        </p:nvPicPr>
        <p:blipFill>
          <a:blip r:embed="rId4">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42"/>
          <p:cNvPicPr preferRelativeResize="0"/>
          <p:nvPr/>
        </p:nvPicPr>
        <p:blipFill rotWithShape="1">
          <a:blip r:embed="rId3">
            <a:alphaModFix/>
          </a:blip>
          <a:srcRect r="33975" b="53412"/>
          <a:stretch/>
        </p:blipFill>
        <p:spPr>
          <a:xfrm>
            <a:off x="0" y="0"/>
            <a:ext cx="4513727" cy="3966752"/>
          </a:xfrm>
          <a:prstGeom prst="rect">
            <a:avLst/>
          </a:prstGeom>
          <a:noFill/>
          <a:ln>
            <a:noFill/>
          </a:ln>
        </p:spPr>
      </p:pic>
      <p:pic>
        <p:nvPicPr>
          <p:cNvPr id="288" name="Google Shape;288;p42"/>
          <p:cNvPicPr preferRelativeResize="0"/>
          <p:nvPr/>
        </p:nvPicPr>
        <p:blipFill rotWithShape="1">
          <a:blip r:embed="rId3">
            <a:alphaModFix/>
          </a:blip>
          <a:srcRect t="47726" r="33975"/>
          <a:stretch/>
        </p:blipFill>
        <p:spPr>
          <a:xfrm>
            <a:off x="4904125" y="0"/>
            <a:ext cx="4239873" cy="4180923"/>
          </a:xfrm>
          <a:prstGeom prst="rect">
            <a:avLst/>
          </a:prstGeom>
          <a:noFill/>
          <a:ln>
            <a:noFill/>
          </a:ln>
        </p:spPr>
      </p:pic>
      <p:pic>
        <p:nvPicPr>
          <p:cNvPr id="289" name="Google Shape;289;p42"/>
          <p:cNvPicPr preferRelativeResize="0"/>
          <p:nvPr/>
        </p:nvPicPr>
        <p:blipFill>
          <a:blip r:embed="rId4">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3"/>
          <p:cNvPicPr preferRelativeResize="0"/>
          <p:nvPr/>
        </p:nvPicPr>
        <p:blipFill>
          <a:blip r:embed="rId3">
            <a:alphaModFix/>
          </a:blip>
          <a:stretch>
            <a:fillRect/>
          </a:stretch>
        </p:blipFill>
        <p:spPr>
          <a:xfrm>
            <a:off x="3102431" y="0"/>
            <a:ext cx="6041570" cy="5143499"/>
          </a:xfrm>
          <a:prstGeom prst="rect">
            <a:avLst/>
          </a:prstGeom>
          <a:noFill/>
          <a:ln>
            <a:noFill/>
          </a:ln>
        </p:spPr>
      </p:pic>
      <p:sp>
        <p:nvSpPr>
          <p:cNvPr id="295" name="Google Shape;295;p43"/>
          <p:cNvSpPr txBox="1">
            <a:spLocks noGrp="1"/>
          </p:cNvSpPr>
          <p:nvPr>
            <p:ph type="title" idx="4294967295"/>
          </p:nvPr>
        </p:nvSpPr>
        <p:spPr>
          <a:xfrm>
            <a:off x="0" y="37050"/>
            <a:ext cx="30543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Storyline</a:t>
            </a:r>
            <a:endParaRPr/>
          </a:p>
          <a:p>
            <a:pPr marL="0" lvl="0" indent="0" algn="l" rtl="0">
              <a:spcBef>
                <a:spcPts val="0"/>
              </a:spcBef>
              <a:spcAft>
                <a:spcPts val="0"/>
              </a:spcAft>
              <a:buNone/>
            </a:pPr>
            <a:r>
              <a:rPr lang="en-GB"/>
              <a:t>Ontology (2013)</a:t>
            </a:r>
            <a:endParaRPr/>
          </a:p>
        </p:txBody>
      </p:sp>
      <p:pic>
        <p:nvPicPr>
          <p:cNvPr id="296" name="Google Shape;296;p43"/>
          <p:cNvPicPr preferRelativeResize="0"/>
          <p:nvPr/>
        </p:nvPicPr>
        <p:blipFill>
          <a:blip r:embed="rId4">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44"/>
          <p:cNvPicPr preferRelativeResize="0"/>
          <p:nvPr/>
        </p:nvPicPr>
        <p:blipFill>
          <a:blip r:embed="rId3">
            <a:alphaModFix/>
          </a:blip>
          <a:stretch>
            <a:fillRect/>
          </a:stretch>
        </p:blipFill>
        <p:spPr>
          <a:xfrm>
            <a:off x="1835026" y="0"/>
            <a:ext cx="7308977" cy="5143501"/>
          </a:xfrm>
          <a:prstGeom prst="rect">
            <a:avLst/>
          </a:prstGeom>
          <a:noFill/>
          <a:ln>
            <a:noFill/>
          </a:ln>
        </p:spPr>
      </p:pic>
      <p:sp>
        <p:nvSpPr>
          <p:cNvPr id="302" name="Google Shape;302;p44"/>
          <p:cNvSpPr txBox="1">
            <a:spLocks noGrp="1"/>
          </p:cNvSpPr>
          <p:nvPr>
            <p:ph type="title" idx="4294967295"/>
          </p:nvPr>
        </p:nvSpPr>
        <p:spPr>
          <a:xfrm>
            <a:off x="0" y="4183825"/>
            <a:ext cx="33771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b="0"/>
              <a:t>https://web.archive.org/web/20151218173643/http://bbcnewslabs.co.uk/2015/07/07/a-manifesto-for-structured-journalism/</a:t>
            </a:r>
            <a:endParaRPr sz="1200" b="0"/>
          </a:p>
        </p:txBody>
      </p:sp>
      <p:pic>
        <p:nvPicPr>
          <p:cNvPr id="303" name="Google Shape;303;p44"/>
          <p:cNvPicPr preferRelativeResize="0"/>
          <p:nvPr/>
        </p:nvPicPr>
        <p:blipFill>
          <a:blip r:embed="rId4">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45"/>
          <p:cNvPicPr preferRelativeResize="0"/>
          <p:nvPr/>
        </p:nvPicPr>
        <p:blipFill>
          <a:blip r:embed="rId3">
            <a:alphaModFix/>
          </a:blip>
          <a:stretch>
            <a:fillRect/>
          </a:stretch>
        </p:blipFill>
        <p:spPr>
          <a:xfrm>
            <a:off x="2592036" y="0"/>
            <a:ext cx="6551961" cy="5143501"/>
          </a:xfrm>
          <a:prstGeom prst="rect">
            <a:avLst/>
          </a:prstGeom>
          <a:noFill/>
          <a:ln>
            <a:noFill/>
          </a:ln>
        </p:spPr>
      </p:pic>
      <p:sp>
        <p:nvSpPr>
          <p:cNvPr id="309" name="Google Shape;309;p45"/>
          <p:cNvSpPr txBox="1">
            <a:spLocks noGrp="1"/>
          </p:cNvSpPr>
          <p:nvPr>
            <p:ph type="title" idx="4294967295"/>
          </p:nvPr>
        </p:nvSpPr>
        <p:spPr>
          <a:xfrm>
            <a:off x="0" y="37050"/>
            <a:ext cx="25920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SBNation/</a:t>
            </a:r>
            <a:endParaRPr/>
          </a:p>
          <a:p>
            <a:pPr marL="0" lvl="0" indent="0" algn="l" rtl="0">
              <a:spcBef>
                <a:spcPts val="0"/>
              </a:spcBef>
              <a:spcAft>
                <a:spcPts val="0"/>
              </a:spcAft>
              <a:buNone/>
            </a:pPr>
            <a:r>
              <a:rPr lang="en-GB"/>
              <a:t>Vox Media’s Storystreams</a:t>
            </a:r>
            <a:endParaRPr/>
          </a:p>
        </p:txBody>
      </p:sp>
      <p:pic>
        <p:nvPicPr>
          <p:cNvPr id="310" name="Google Shape;310;p45"/>
          <p:cNvPicPr preferRelativeResize="0"/>
          <p:nvPr/>
        </p:nvPicPr>
        <p:blipFill>
          <a:blip r:embed="rId4">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6"/>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Summing up</a:t>
            </a:r>
            <a:endParaRPr/>
          </a:p>
        </p:txBody>
      </p:sp>
      <p:pic>
        <p:nvPicPr>
          <p:cNvPr id="316" name="Google Shape;316;p46"/>
          <p:cNvPicPr preferRelativeResize="0"/>
          <p:nvPr/>
        </p:nvPicPr>
        <p:blipFill>
          <a:blip r:embed="rId3">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Key Points</a:t>
            </a:r>
            <a:endParaRPr/>
          </a:p>
        </p:txBody>
      </p:sp>
      <p:sp>
        <p:nvSpPr>
          <p:cNvPr id="322" name="Google Shape;322;p47"/>
          <p:cNvSpPr txBox="1">
            <a:spLocks noGrp="1"/>
          </p:cNvSpPr>
          <p:nvPr>
            <p:ph type="body" idx="1"/>
          </p:nvPr>
        </p:nvSpPr>
        <p:spPr>
          <a:xfrm>
            <a:off x="729450" y="2002675"/>
            <a:ext cx="8227500" cy="27855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GB" sz="1400"/>
              <a:t>The ‘world’ of a story can be the basis for much more than tag aggregations.</a:t>
            </a:r>
            <a:endParaRPr sz="1400"/>
          </a:p>
          <a:p>
            <a:pPr marL="457200" lvl="0" indent="-317500" algn="l" rtl="0">
              <a:spcBef>
                <a:spcPts val="1000"/>
              </a:spcBef>
              <a:spcAft>
                <a:spcPts val="0"/>
              </a:spcAft>
              <a:buSzPts val="1400"/>
              <a:buChar char="●"/>
            </a:pPr>
            <a:r>
              <a:rPr lang="en-GB" sz="1400"/>
              <a:t>Link the ‘things’ together in a way that represents story relationships.</a:t>
            </a:r>
            <a:endParaRPr sz="1400"/>
          </a:p>
          <a:p>
            <a:pPr marL="457200" lvl="0" indent="-317500" algn="l" rtl="0">
              <a:spcBef>
                <a:spcPts val="1000"/>
              </a:spcBef>
              <a:spcAft>
                <a:spcPts val="0"/>
              </a:spcAft>
              <a:buSzPts val="1400"/>
              <a:buChar char="●"/>
            </a:pPr>
            <a:r>
              <a:rPr lang="en-GB" sz="1400"/>
              <a:t>The order in which you reveal information is crucial to how audiences understand stories.</a:t>
            </a:r>
            <a:endParaRPr sz="1400"/>
          </a:p>
          <a:p>
            <a:pPr marL="457200" lvl="0" indent="-317500" algn="l" rtl="0">
              <a:spcBef>
                <a:spcPts val="1000"/>
              </a:spcBef>
              <a:spcAft>
                <a:spcPts val="0"/>
              </a:spcAft>
              <a:buSzPts val="1400"/>
              <a:buChar char="●"/>
            </a:pPr>
            <a:r>
              <a:rPr lang="en-GB" sz="1400"/>
              <a:t>The time over which you tell a story can also shape audience behaviour and reactions.</a:t>
            </a:r>
            <a:endParaRPr sz="1400"/>
          </a:p>
          <a:p>
            <a:pPr marL="457200" lvl="0" indent="-317500" algn="l" rtl="0">
              <a:spcBef>
                <a:spcPts val="1000"/>
              </a:spcBef>
              <a:spcAft>
                <a:spcPts val="0"/>
              </a:spcAft>
              <a:buSzPts val="1400"/>
              <a:buChar char="●"/>
            </a:pPr>
            <a:r>
              <a:rPr lang="en-GB" sz="1400"/>
              <a:t>Drama isn’t conflict - it’s the disparity of knowledge.</a:t>
            </a:r>
            <a:endParaRPr sz="1400"/>
          </a:p>
          <a:p>
            <a:pPr marL="457200" lvl="0" indent="-317500" algn="l" rtl="0">
              <a:spcBef>
                <a:spcPts val="1000"/>
              </a:spcBef>
              <a:spcAft>
                <a:spcPts val="0"/>
              </a:spcAft>
              <a:buSzPts val="1400"/>
              <a:buChar char="●"/>
            </a:pPr>
            <a:r>
              <a:rPr lang="en-GB" sz="1400"/>
              <a:t>The asymmetry of knowledge between various parties can be harnessed (and exploited).</a:t>
            </a:r>
            <a:endParaRPr sz="1400"/>
          </a:p>
          <a:p>
            <a:pPr marL="457200" lvl="0" indent="-317500" algn="l" rtl="0">
              <a:spcBef>
                <a:spcPts val="1000"/>
              </a:spcBef>
              <a:spcAft>
                <a:spcPts val="1000"/>
              </a:spcAft>
              <a:buSzPts val="1400"/>
              <a:buChar char="●"/>
            </a:pPr>
            <a:r>
              <a:rPr lang="en-GB" sz="1400"/>
              <a:t>Surfacing different stories and interpretations of the same events is fertile ground for innovation.</a:t>
            </a:r>
            <a:endParaRPr sz="1400"/>
          </a:p>
        </p:txBody>
      </p:sp>
      <p:pic>
        <p:nvPicPr>
          <p:cNvPr id="323" name="Google Shape;323;p47"/>
          <p:cNvPicPr preferRelativeResize="0"/>
          <p:nvPr/>
        </p:nvPicPr>
        <p:blipFill>
          <a:blip r:embed="rId3">
            <a:alphaModFix/>
          </a:blip>
          <a:stretch>
            <a:fillRect/>
          </a:stretch>
        </p:blipFill>
        <p:spPr>
          <a:xfrm>
            <a:off x="7775809" y="4527475"/>
            <a:ext cx="1288291" cy="541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8"/>
          <p:cNvSpPr txBox="1">
            <a:spLocks noGrp="1"/>
          </p:cNvSpPr>
          <p:nvPr>
            <p:ph type="title"/>
          </p:nvPr>
        </p:nvSpPr>
        <p:spPr>
          <a:xfrm>
            <a:off x="3972150" y="1318650"/>
            <a:ext cx="44460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Thank you!</a:t>
            </a:r>
            <a:endParaRPr/>
          </a:p>
        </p:txBody>
      </p:sp>
      <p:sp>
        <p:nvSpPr>
          <p:cNvPr id="329" name="Google Shape;329;p48"/>
          <p:cNvSpPr txBox="1">
            <a:spLocks noGrp="1"/>
          </p:cNvSpPr>
          <p:nvPr>
            <p:ph type="body" idx="1"/>
          </p:nvPr>
        </p:nvSpPr>
        <p:spPr>
          <a:xfrm>
            <a:off x="3972150" y="2078875"/>
            <a:ext cx="5041200" cy="286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Paul Rissen</a:t>
            </a:r>
            <a:endParaRPr b="1"/>
          </a:p>
          <a:p>
            <a:pPr marL="0" lvl="0" indent="0" algn="l" rtl="0">
              <a:spcBef>
                <a:spcPts val="1600"/>
              </a:spcBef>
              <a:spcAft>
                <a:spcPts val="0"/>
              </a:spcAft>
              <a:buNone/>
            </a:pPr>
            <a:r>
              <a:rPr lang="en-GB" i="1"/>
              <a:t>Senior Product Manager, Springer Nature</a:t>
            </a:r>
            <a:endParaRPr i="1"/>
          </a:p>
          <a:p>
            <a:pPr marL="0" lvl="0" indent="0" algn="l" rtl="0">
              <a:spcBef>
                <a:spcPts val="1600"/>
              </a:spcBef>
              <a:spcAft>
                <a:spcPts val="0"/>
              </a:spcAft>
              <a:buNone/>
            </a:pPr>
            <a:r>
              <a:rPr lang="en-GB"/>
              <a:t>@r4isstatic</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330" name="Google Shape;330;p48"/>
          <p:cNvPicPr preferRelativeResize="0"/>
          <p:nvPr/>
        </p:nvPicPr>
        <p:blipFill>
          <a:blip r:embed="rId3">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6"/>
          <p:cNvPicPr preferRelativeResize="0"/>
          <p:nvPr/>
        </p:nvPicPr>
        <p:blipFill>
          <a:blip r:embed="rId3">
            <a:alphaModFix/>
          </a:blip>
          <a:stretch>
            <a:fillRect/>
          </a:stretch>
        </p:blipFill>
        <p:spPr>
          <a:xfrm>
            <a:off x="12" y="1853850"/>
            <a:ext cx="5133426" cy="3043100"/>
          </a:xfrm>
          <a:prstGeom prst="rect">
            <a:avLst/>
          </a:prstGeom>
          <a:noFill/>
          <a:ln>
            <a:noFill/>
          </a:ln>
        </p:spPr>
      </p:pic>
      <p:sp>
        <p:nvSpPr>
          <p:cNvPr id="109" name="Google Shape;109;p1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 Three-Layer Architecture of Narrative</a:t>
            </a:r>
            <a:endParaRPr/>
          </a:p>
        </p:txBody>
      </p:sp>
      <p:sp>
        <p:nvSpPr>
          <p:cNvPr id="110" name="Google Shape;110;p16"/>
          <p:cNvSpPr txBox="1"/>
          <p:nvPr/>
        </p:nvSpPr>
        <p:spPr>
          <a:xfrm>
            <a:off x="5226925" y="1868525"/>
            <a:ext cx="3799200" cy="30432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Lato"/>
              <a:buChar char="●"/>
            </a:pPr>
            <a:r>
              <a:rPr lang="en-GB" sz="1600">
                <a:latin typeface="Lato"/>
                <a:ea typeface="Lato"/>
                <a:cs typeface="Lato"/>
                <a:sym typeface="Lato"/>
              </a:rPr>
              <a:t>Story </a:t>
            </a:r>
            <a:r>
              <a:rPr lang="en-GB" sz="1600" b="1">
                <a:latin typeface="Lato"/>
                <a:ea typeface="Lato"/>
                <a:cs typeface="Lato"/>
                <a:sym typeface="Lato"/>
              </a:rPr>
              <a:t>Knowledge</a:t>
            </a:r>
            <a:r>
              <a:rPr lang="en-GB" sz="1600">
                <a:latin typeface="Lato"/>
                <a:ea typeface="Lato"/>
                <a:cs typeface="Lato"/>
                <a:sym typeface="Lato"/>
              </a:rPr>
              <a:t> - how much the audience knows about the past/current state of the story.</a:t>
            </a:r>
            <a:endParaRPr sz="1600">
              <a:latin typeface="Lato"/>
              <a:ea typeface="Lato"/>
              <a:cs typeface="Lato"/>
              <a:sym typeface="Lato"/>
            </a:endParaRPr>
          </a:p>
          <a:p>
            <a:pPr marL="457200" lvl="0" indent="-330200" algn="l" rtl="0">
              <a:spcBef>
                <a:spcPts val="1000"/>
              </a:spcBef>
              <a:spcAft>
                <a:spcPts val="0"/>
              </a:spcAft>
              <a:buSzPts val="1600"/>
              <a:buFont typeface="Lato"/>
              <a:buChar char="●"/>
            </a:pPr>
            <a:r>
              <a:rPr lang="en-GB" sz="1600">
                <a:latin typeface="Lato"/>
                <a:ea typeface="Lato"/>
                <a:cs typeface="Lato"/>
                <a:sym typeface="Lato"/>
              </a:rPr>
              <a:t>Story </a:t>
            </a:r>
            <a:r>
              <a:rPr lang="en-GB" sz="1600" b="1">
                <a:latin typeface="Lato"/>
                <a:ea typeface="Lato"/>
                <a:cs typeface="Lato"/>
                <a:sym typeface="Lato"/>
              </a:rPr>
              <a:t>Telling</a:t>
            </a:r>
            <a:r>
              <a:rPr lang="en-GB" sz="1600">
                <a:latin typeface="Lato"/>
                <a:ea typeface="Lato"/>
                <a:cs typeface="Lato"/>
                <a:sym typeface="Lato"/>
              </a:rPr>
              <a:t> - the process of revealing selected elements of the Story World.</a:t>
            </a:r>
            <a:endParaRPr sz="1600">
              <a:latin typeface="Lato"/>
              <a:ea typeface="Lato"/>
              <a:cs typeface="Lato"/>
              <a:sym typeface="Lato"/>
            </a:endParaRPr>
          </a:p>
          <a:p>
            <a:pPr marL="457200" lvl="0" indent="-330200" algn="l" rtl="0">
              <a:spcBef>
                <a:spcPts val="1000"/>
              </a:spcBef>
              <a:spcAft>
                <a:spcPts val="0"/>
              </a:spcAft>
              <a:buSzPts val="1600"/>
              <a:buFont typeface="Lato"/>
              <a:buChar char="●"/>
            </a:pPr>
            <a:r>
              <a:rPr lang="en-GB" sz="1600">
                <a:latin typeface="Lato"/>
                <a:ea typeface="Lato"/>
                <a:cs typeface="Lato"/>
                <a:sym typeface="Lato"/>
              </a:rPr>
              <a:t>Story </a:t>
            </a:r>
            <a:r>
              <a:rPr lang="en-GB" sz="1600" b="1">
                <a:latin typeface="Lato"/>
                <a:ea typeface="Lato"/>
                <a:cs typeface="Lato"/>
                <a:sym typeface="Lato"/>
              </a:rPr>
              <a:t>World</a:t>
            </a:r>
            <a:r>
              <a:rPr lang="en-GB" sz="1600">
                <a:latin typeface="Lato"/>
                <a:ea typeface="Lato"/>
                <a:cs typeface="Lato"/>
                <a:sym typeface="Lato"/>
              </a:rPr>
              <a:t> - the ‘objects’ within the world of a story, and the connections between them.</a:t>
            </a:r>
            <a:endParaRPr sz="1600">
              <a:latin typeface="Lato"/>
              <a:ea typeface="Lato"/>
              <a:cs typeface="Lato"/>
              <a:sym typeface="Lato"/>
            </a:endParaRPr>
          </a:p>
        </p:txBody>
      </p:sp>
      <p:sp>
        <p:nvSpPr>
          <p:cNvPr id="111" name="Google Shape;111;p16"/>
          <p:cNvSpPr txBox="1"/>
          <p:nvPr/>
        </p:nvSpPr>
        <p:spPr>
          <a:xfrm>
            <a:off x="5133450" y="4727700"/>
            <a:ext cx="2855700" cy="41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a:t>Visualisation by Sarah Challis (@pausesnotpixels)</a:t>
            </a:r>
            <a:endParaRPr sz="900"/>
          </a:p>
        </p:txBody>
      </p:sp>
      <p:pic>
        <p:nvPicPr>
          <p:cNvPr id="112" name="Google Shape;112;p16"/>
          <p:cNvPicPr preferRelativeResize="0"/>
          <p:nvPr/>
        </p:nvPicPr>
        <p:blipFill>
          <a:blip r:embed="rId4">
            <a:alphaModFix/>
          </a:blip>
          <a:stretch>
            <a:fillRect/>
          </a:stretch>
        </p:blipFill>
        <p:spPr>
          <a:xfrm>
            <a:off x="7775809" y="4527475"/>
            <a:ext cx="1288291" cy="541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6"/>
        <p:cNvGrpSpPr/>
        <p:nvPr/>
      </p:nvGrpSpPr>
      <p:grpSpPr>
        <a:xfrm>
          <a:off x="0" y="0"/>
          <a:ext cx="0" cy="0"/>
          <a:chOff x="0" y="0"/>
          <a:chExt cx="0" cy="0"/>
        </a:xfrm>
      </p:grpSpPr>
      <p:pic>
        <p:nvPicPr>
          <p:cNvPr id="117" name="Google Shape;117;p17"/>
          <p:cNvPicPr preferRelativeResize="0"/>
          <p:nvPr/>
        </p:nvPicPr>
        <p:blipFill>
          <a:blip r:embed="rId3">
            <a:alphaModFix/>
          </a:blip>
          <a:stretch>
            <a:fillRect/>
          </a:stretch>
        </p:blipFill>
        <p:spPr>
          <a:xfrm>
            <a:off x="1245064" y="0"/>
            <a:ext cx="7898934" cy="5143501"/>
          </a:xfrm>
          <a:prstGeom prst="rect">
            <a:avLst/>
          </a:prstGeom>
          <a:noFill/>
          <a:ln>
            <a:noFill/>
          </a:ln>
        </p:spPr>
      </p:pic>
      <p:pic>
        <p:nvPicPr>
          <p:cNvPr id="118" name="Google Shape;118;p17"/>
          <p:cNvPicPr preferRelativeResize="0"/>
          <p:nvPr/>
        </p:nvPicPr>
        <p:blipFill>
          <a:blip r:embed="rId4">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2"/>
        <p:cNvGrpSpPr/>
        <p:nvPr/>
      </p:nvGrpSpPr>
      <p:grpSpPr>
        <a:xfrm>
          <a:off x="0" y="0"/>
          <a:ext cx="0" cy="0"/>
          <a:chOff x="0" y="0"/>
          <a:chExt cx="0" cy="0"/>
        </a:xfrm>
      </p:grpSpPr>
      <p:pic>
        <p:nvPicPr>
          <p:cNvPr id="123" name="Google Shape;123;p18"/>
          <p:cNvPicPr preferRelativeResize="0"/>
          <p:nvPr/>
        </p:nvPicPr>
        <p:blipFill>
          <a:blip r:embed="rId3">
            <a:alphaModFix/>
          </a:blip>
          <a:stretch>
            <a:fillRect/>
          </a:stretch>
        </p:blipFill>
        <p:spPr>
          <a:xfrm>
            <a:off x="1389844" y="0"/>
            <a:ext cx="7754156" cy="5143500"/>
          </a:xfrm>
          <a:prstGeom prst="rect">
            <a:avLst/>
          </a:prstGeom>
          <a:noFill/>
          <a:ln>
            <a:noFill/>
          </a:ln>
        </p:spPr>
      </p:pic>
      <p:pic>
        <p:nvPicPr>
          <p:cNvPr id="124" name="Google Shape;124;p18"/>
          <p:cNvPicPr preferRelativeResize="0"/>
          <p:nvPr/>
        </p:nvPicPr>
        <p:blipFill>
          <a:blip r:embed="rId4">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8"/>
        <p:cNvGrpSpPr/>
        <p:nvPr/>
      </p:nvGrpSpPr>
      <p:grpSpPr>
        <a:xfrm>
          <a:off x="0" y="0"/>
          <a:ext cx="0" cy="0"/>
          <a:chOff x="0" y="0"/>
          <a:chExt cx="0" cy="0"/>
        </a:xfrm>
      </p:grpSpPr>
      <p:pic>
        <p:nvPicPr>
          <p:cNvPr id="129" name="Google Shape;129;p19"/>
          <p:cNvPicPr preferRelativeResize="0"/>
          <p:nvPr/>
        </p:nvPicPr>
        <p:blipFill>
          <a:blip r:embed="rId3">
            <a:alphaModFix/>
          </a:blip>
          <a:stretch>
            <a:fillRect/>
          </a:stretch>
        </p:blipFill>
        <p:spPr>
          <a:xfrm>
            <a:off x="1401324" y="0"/>
            <a:ext cx="7742676" cy="5143500"/>
          </a:xfrm>
          <a:prstGeom prst="rect">
            <a:avLst/>
          </a:prstGeom>
          <a:noFill/>
          <a:ln>
            <a:noFill/>
          </a:ln>
        </p:spPr>
      </p:pic>
      <p:pic>
        <p:nvPicPr>
          <p:cNvPr id="130" name="Google Shape;130;p19"/>
          <p:cNvPicPr preferRelativeResize="0"/>
          <p:nvPr/>
        </p:nvPicPr>
        <p:blipFill>
          <a:blip r:embed="rId4">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0"/>
          <p:cNvPicPr preferRelativeResize="0"/>
          <p:nvPr/>
        </p:nvPicPr>
        <p:blipFill>
          <a:blip r:embed="rId3">
            <a:alphaModFix/>
          </a:blip>
          <a:stretch>
            <a:fillRect/>
          </a:stretch>
        </p:blipFill>
        <p:spPr>
          <a:xfrm>
            <a:off x="2" y="0"/>
            <a:ext cx="9144000" cy="6091238"/>
          </a:xfrm>
          <a:prstGeom prst="rect">
            <a:avLst/>
          </a:prstGeom>
          <a:noFill/>
          <a:ln>
            <a:noFill/>
          </a:ln>
        </p:spPr>
      </p:pic>
      <p:pic>
        <p:nvPicPr>
          <p:cNvPr id="136" name="Google Shape;136;p20"/>
          <p:cNvPicPr preferRelativeResize="0"/>
          <p:nvPr/>
        </p:nvPicPr>
        <p:blipFill>
          <a:blip r:embed="rId4">
            <a:alphaModFix/>
          </a:blip>
          <a:stretch>
            <a:fillRect/>
          </a:stretch>
        </p:blipFill>
        <p:spPr>
          <a:xfrm>
            <a:off x="7775809" y="4527475"/>
            <a:ext cx="1288291" cy="541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0"/>
        <p:cNvGrpSpPr/>
        <p:nvPr/>
      </p:nvGrpSpPr>
      <p:grpSpPr>
        <a:xfrm>
          <a:off x="0" y="0"/>
          <a:ext cx="0" cy="0"/>
          <a:chOff x="0" y="0"/>
          <a:chExt cx="0" cy="0"/>
        </a:xfrm>
      </p:grpSpPr>
      <p:pic>
        <p:nvPicPr>
          <p:cNvPr id="141" name="Google Shape;141;p21"/>
          <p:cNvPicPr preferRelativeResize="0"/>
          <p:nvPr/>
        </p:nvPicPr>
        <p:blipFill>
          <a:blip r:embed="rId3">
            <a:alphaModFix/>
          </a:blip>
          <a:stretch>
            <a:fillRect/>
          </a:stretch>
        </p:blipFill>
        <p:spPr>
          <a:xfrm>
            <a:off x="1471137" y="0"/>
            <a:ext cx="7672864" cy="5143500"/>
          </a:xfrm>
          <a:prstGeom prst="rect">
            <a:avLst/>
          </a:prstGeom>
          <a:noFill/>
          <a:ln>
            <a:noFill/>
          </a:ln>
        </p:spPr>
      </p:pic>
      <p:pic>
        <p:nvPicPr>
          <p:cNvPr id="142" name="Google Shape;142;p21"/>
          <p:cNvPicPr preferRelativeResize="0"/>
          <p:nvPr/>
        </p:nvPicPr>
        <p:blipFill>
          <a:blip r:embed="rId4">
            <a:alphaModFix/>
          </a:blip>
          <a:stretch>
            <a:fillRect/>
          </a:stretch>
        </p:blipFill>
        <p:spPr>
          <a:xfrm>
            <a:off x="7775809" y="4527475"/>
            <a:ext cx="1288291" cy="541200"/>
          </a:xfrm>
          <a:prstGeom prst="rect">
            <a:avLst/>
          </a:prstGeom>
          <a:noFill/>
          <a:ln>
            <a:noFill/>
          </a:ln>
        </p:spPr>
      </p:pic>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1481</Words>
  <Application>Microsoft Office PowerPoint</Application>
  <PresentationFormat>On-screen Show (16:9)</PresentationFormat>
  <Paragraphs>164</Paragraphs>
  <Slides>36</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Lato</vt:lpstr>
      <vt:lpstr>Raleway</vt:lpstr>
      <vt:lpstr>Streamline</vt:lpstr>
      <vt:lpstr>Beyond the Hero’s Journey: The Architecture, Structure and Strategy of Narrative</vt:lpstr>
      <vt:lpstr>Introduction</vt:lpstr>
      <vt:lpstr>Hello. I’m Paul.</vt:lpstr>
      <vt:lpstr>A Three-Layer Architecture of Narrative</vt:lpstr>
      <vt:lpstr>PowerPoint Presentation</vt:lpstr>
      <vt:lpstr>PowerPoint Presentation</vt:lpstr>
      <vt:lpstr>PowerPoint Presentation</vt:lpstr>
      <vt:lpstr>PowerPoint Presentation</vt:lpstr>
      <vt:lpstr>PowerPoint Presentation</vt:lpstr>
      <vt:lpstr>Narrative Events</vt:lpstr>
      <vt:lpstr>Story Telling</vt:lpstr>
      <vt:lpstr>Storytelling is the revelation of connected information over time.</vt:lpstr>
      <vt:lpstr>Fabula vs Syuzhet</vt:lpstr>
      <vt:lpstr>Three kinds of ‘time’</vt:lpstr>
      <vt:lpstr>Narration Time (and Format)</vt:lpstr>
      <vt:lpstr>Story Knowledge</vt:lpstr>
      <vt:lpstr>PowerPoint Presentation</vt:lpstr>
      <vt:lpstr>“Storytelling is the dramatisation of the process of knowledge assimilation.”  John Yorke, Former Controller of BBC Drama Production</vt:lpstr>
      <vt:lpstr>Narrative Statements vs Narrative Enigmas</vt:lpstr>
      <vt:lpstr>Narrative Statements</vt:lpstr>
      <vt:lpstr>Narrative Enigmas</vt:lpstr>
      <vt:lpstr>The Asymmetry of Knowledge</vt:lpstr>
      <vt:lpstr>Story Making</vt:lpstr>
      <vt:lpstr>PowerPoint Presentation</vt:lpstr>
      <vt:lpstr>PowerPoint Presentation</vt:lpstr>
      <vt:lpstr>The Battle of Britain</vt:lpstr>
      <vt:lpstr>The Battle of Britain</vt:lpstr>
      <vt:lpstr>PowerPoint Presentation</vt:lpstr>
      <vt:lpstr>PowerPoint Presentation</vt:lpstr>
      <vt:lpstr>PowerPoint Presentation</vt:lpstr>
      <vt:lpstr>The Storyline Ontology (2013)</vt:lpstr>
      <vt:lpstr>https://web.archive.org/web/20151218173643/http://bbcnewslabs.co.uk/2015/07/07/a-manifesto-for-structured-journalism/</vt:lpstr>
      <vt:lpstr>SBNation/ Vox Media’s Storystreams</vt:lpstr>
      <vt:lpstr>Summing up</vt:lpstr>
      <vt:lpstr>Key Points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the Hero’s Journey: The Architecture, Structure and Strategy of Narrative</dc:title>
  <dc:creator>Aref Makooi</dc:creator>
  <cp:lastModifiedBy>Sylvie Davies</cp:lastModifiedBy>
  <cp:revision>1</cp:revision>
  <dcterms:modified xsi:type="dcterms:W3CDTF">2021-05-27T11:10:46Z</dcterms:modified>
</cp:coreProperties>
</file>