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83" r:id="rId4"/>
    <p:sldMasterId id="2147483684" r:id="rId5"/>
  </p:sldMasterIdLst>
  <p:notesMasterIdLst>
    <p:notesMasterId r:id="rId34"/>
  </p:notesMasterIdLst>
  <p:sldIdLst>
    <p:sldId id="289" r:id="rId6"/>
    <p:sldId id="307" r:id="rId7"/>
    <p:sldId id="319" r:id="rId8"/>
    <p:sldId id="320" r:id="rId9"/>
    <p:sldId id="321" r:id="rId10"/>
    <p:sldId id="322" r:id="rId11"/>
    <p:sldId id="341" r:id="rId12"/>
    <p:sldId id="342" r:id="rId13"/>
    <p:sldId id="292" r:id="rId14"/>
    <p:sldId id="325" r:id="rId15"/>
    <p:sldId id="333" r:id="rId16"/>
    <p:sldId id="345" r:id="rId17"/>
    <p:sldId id="323" r:id="rId18"/>
    <p:sldId id="324" r:id="rId19"/>
    <p:sldId id="338" r:id="rId20"/>
    <p:sldId id="326" r:id="rId21"/>
    <p:sldId id="340" r:id="rId22"/>
    <p:sldId id="337" r:id="rId23"/>
    <p:sldId id="339" r:id="rId24"/>
    <p:sldId id="343" r:id="rId25"/>
    <p:sldId id="327" r:id="rId26"/>
    <p:sldId id="328" r:id="rId27"/>
    <p:sldId id="329" r:id="rId28"/>
    <p:sldId id="330" r:id="rId29"/>
    <p:sldId id="331" r:id="rId30"/>
    <p:sldId id="332" r:id="rId31"/>
    <p:sldId id="344" r:id="rId32"/>
    <p:sldId id="308" r:id="rId33"/>
  </p:sldIdLst>
  <p:sldSz cx="12193588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494A"/>
    <a:srgbClr val="1B2884"/>
    <a:srgbClr val="979898"/>
    <a:srgbClr val="59595B"/>
    <a:srgbClr val="A5E5C2"/>
    <a:srgbClr val="97DBB6"/>
    <a:srgbClr val="329CA2"/>
    <a:srgbClr val="979798"/>
    <a:srgbClr val="239696"/>
    <a:srgbClr val="000C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06C43E-EA72-DD29-4FB7-680D2232544F}" v="110" dt="2020-08-10T23:50:22.620"/>
    <p1510:client id="{1DED4036-DC4D-E7CC-F357-CBBB5FDCE5C8}" v="10" dt="2020-07-15T12:38:17.062"/>
    <p1510:client id="{249CC49C-FC21-6589-4796-399866DE4EC4}" v="527" dt="2020-08-11T18:07:29.331"/>
    <p1510:client id="{6AB35B84-724C-FA55-3B91-D299899F7824}" v="501" dt="2020-08-17T17:42:18.456"/>
    <p1510:client id="{99E9F264-CE13-A6E1-FFC2-14FADD0F69C8}" v="841" dt="2020-07-23T22:08:32.150"/>
    <p1510:client id="{9CD298D9-F86B-CDE6-5D7A-508B9D2CD6E4}" v="3" dt="2020-07-23T23:23:39.315"/>
    <p1510:client id="{BD3BE5DC-BD9D-4977-E2D7-DBCC174B07A9}" v="156" dt="2020-08-11T01:03:46.299"/>
    <p1510:client id="{E22B125A-49F9-F07C-B976-8B3913FFB8EA}" v="1400" dt="2020-07-23T23:19:35.9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44"/>
    <p:restoredTop sz="94731"/>
  </p:normalViewPr>
  <p:slideViewPr>
    <p:cSldViewPr snapToGrid="0">
      <p:cViewPr varScale="1">
        <p:scale>
          <a:sx n="74" d="100"/>
          <a:sy n="74" d="100"/>
        </p:scale>
        <p:origin x="403" y="22"/>
      </p:cViewPr>
      <p:guideLst>
        <p:guide orient="horz" pos="2160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5/10/relationships/revisionInfo" Target="revisionInfo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65" y="992767"/>
            <a:ext cx="1136228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54" y="3778833"/>
            <a:ext cx="1136228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54" y="1474833"/>
            <a:ext cx="1136228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54" y="4202967"/>
            <a:ext cx="1136228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65" y="992767"/>
            <a:ext cx="1136228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54" y="3778833"/>
            <a:ext cx="1136228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8082" y="6217623"/>
            <a:ext cx="73169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42514095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54" y="2867800"/>
            <a:ext cx="1136228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8082" y="6217623"/>
            <a:ext cx="73169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0256528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54" y="593367"/>
            <a:ext cx="1136228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54" y="1536633"/>
            <a:ext cx="1136228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8082" y="6217623"/>
            <a:ext cx="73169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108791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54" y="593367"/>
            <a:ext cx="1136228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54" y="1536633"/>
            <a:ext cx="5333895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4039" y="1536633"/>
            <a:ext cx="5333895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8082" y="6217623"/>
            <a:ext cx="73169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0981587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54" y="593367"/>
            <a:ext cx="1136228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8082" y="6217623"/>
            <a:ext cx="73169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3379855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54" y="740800"/>
            <a:ext cx="3744488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54" y="1852800"/>
            <a:ext cx="3744488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8082" y="6217623"/>
            <a:ext cx="73169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7718948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752" y="600200"/>
            <a:ext cx="8491506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8082" y="6217623"/>
            <a:ext cx="73169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39056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794" y="-167"/>
            <a:ext cx="6096794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 dirty="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46" y="1644233"/>
            <a:ext cx="5394303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46" y="3737433"/>
            <a:ext cx="5394303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858" y="965433"/>
            <a:ext cx="5116666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8082" y="6217623"/>
            <a:ext cx="73169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70224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54" y="2867800"/>
            <a:ext cx="1136228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54" y="5640767"/>
            <a:ext cx="7999442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8082" y="6217623"/>
            <a:ext cx="73169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5203553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54" y="1474833"/>
            <a:ext cx="1136228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54" y="4202967"/>
            <a:ext cx="1136228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8082" y="6217623"/>
            <a:ext cx="73169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8748231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8082" y="6217623"/>
            <a:ext cx="73169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874018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54" y="593367"/>
            <a:ext cx="1136228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54" y="1536633"/>
            <a:ext cx="1136228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54" y="593367"/>
            <a:ext cx="1136228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54" y="1536633"/>
            <a:ext cx="5333895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4039" y="1536633"/>
            <a:ext cx="5333895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54" y="593367"/>
            <a:ext cx="1136228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54" y="740800"/>
            <a:ext cx="3744488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54" y="1852800"/>
            <a:ext cx="3744488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752" y="600200"/>
            <a:ext cx="8491506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794" y="-167"/>
            <a:ext cx="6096794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 dirty="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46" y="1644233"/>
            <a:ext cx="5394303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46" y="3737433"/>
            <a:ext cx="5394303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858" y="965433"/>
            <a:ext cx="5116666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54" y="5640767"/>
            <a:ext cx="7999442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D58A5F-387D-9A40-889E-0C8D2F7188FD}"/>
              </a:ext>
            </a:extLst>
          </p:cNvPr>
          <p:cNvSpPr txBox="1"/>
          <p:nvPr userDrawn="1"/>
        </p:nvSpPr>
        <p:spPr>
          <a:xfrm>
            <a:off x="0" y="6573520"/>
            <a:ext cx="12193588" cy="28956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100" dirty="0">
                <a:solidFill>
                  <a:srgbClr val="979798"/>
                </a:solidFill>
                <a:latin typeface="Roboto" pitchFamily="2" charset="0"/>
                <a:ea typeface="Roboto" pitchFamily="2" charset="0"/>
              </a:rPr>
              <a:t>Taxonomy, Ontology, and Knowledge Graph Solutions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54" y="593367"/>
            <a:ext cx="1136228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54" y="1536633"/>
            <a:ext cx="1136228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94538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opencitations.wordpress.com/2012/12/20/mapping-jats-to-rdf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vwjG-3qAmY&amp;feature=youtu.be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vwjG-3qAmY&amp;feature=youtu.be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vwjG-3qAmY&amp;feature=youtu.be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vwjG-3qAmY&amp;feature=youtu.be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synaptica.com" TargetMode="External"/><Relationship Id="rId2" Type="http://schemas.openxmlformats.org/officeDocument/2006/relationships/hyperlink" Target="http://www.synaptica.com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0BB51570-F77F-894B-89B8-E220F55F66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8026454"/>
              </p:ext>
            </p:extLst>
          </p:nvPr>
        </p:nvGraphicFramePr>
        <p:xfrm>
          <a:off x="795" y="6573520"/>
          <a:ext cx="12191997" cy="28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3999">
                  <a:extLst>
                    <a:ext uri="{9D8B030D-6E8A-4147-A177-3AD203B41FA5}">
                      <a16:colId xmlns:a16="http://schemas.microsoft.com/office/drawing/2014/main" val="3053495948"/>
                    </a:ext>
                  </a:extLst>
                </a:gridCol>
                <a:gridCol w="4063999">
                  <a:extLst>
                    <a:ext uri="{9D8B030D-6E8A-4147-A177-3AD203B41FA5}">
                      <a16:colId xmlns:a16="http://schemas.microsoft.com/office/drawing/2014/main" val="3119962621"/>
                    </a:ext>
                  </a:extLst>
                </a:gridCol>
                <a:gridCol w="4063999">
                  <a:extLst>
                    <a:ext uri="{9D8B030D-6E8A-4147-A177-3AD203B41FA5}">
                      <a16:colId xmlns:a16="http://schemas.microsoft.com/office/drawing/2014/main" val="2021865669"/>
                    </a:ext>
                  </a:extLst>
                </a:gridCol>
              </a:tblGrid>
              <a:tr h="284480">
                <a:tc>
                  <a:txBody>
                    <a:bodyPr/>
                    <a:lstStyle/>
                    <a:p>
                      <a:pPr algn="ctr"/>
                      <a:endParaRPr lang="en-US" sz="1100" b="0" i="0" baseline="0" dirty="0">
                        <a:solidFill>
                          <a:srgbClr val="979798"/>
                        </a:solidFill>
                        <a:latin typeface="Roboto" pitchFamily="2" charset="0"/>
                        <a:ea typeface="Roboto" pitchFamily="2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100" b="0" dirty="0">
                        <a:solidFill>
                          <a:srgbClr val="979798"/>
                        </a:solidFill>
                        <a:latin typeface="Roboto" pitchFamily="2" charset="0"/>
                        <a:ea typeface="Roboto Condensed" pitchFamily="2" charset="0"/>
                      </a:endParaRPr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rgbClr val="979798"/>
                          </a:solidFill>
                          <a:latin typeface="Roboto" pitchFamily="2" charset="0"/>
                          <a:ea typeface="Roboto" pitchFamily="2" charset="0"/>
                          <a:cs typeface="Arial" panose="020B0604020202020204" pitchFamily="34" charset="0"/>
                        </a:rPr>
                        <a:t>Slide </a:t>
                      </a:r>
                      <a:fld id="{3576698C-FA7F-DF40-8AC1-5C460E640245}" type="slidenum">
                        <a:rPr lang="en-US" sz="1100" b="0" i="0" smtClean="0">
                          <a:solidFill>
                            <a:srgbClr val="979798"/>
                          </a:solidFill>
                          <a:latin typeface="Roboto" pitchFamily="2" charset="0"/>
                          <a:ea typeface="Roboto" pitchFamily="2" charset="0"/>
                          <a:cs typeface="Arial" panose="020B0604020202020204" pitchFamily="34" charset="0"/>
                        </a:rPr>
                        <a:t>1</a:t>
                      </a:fld>
                      <a:r>
                        <a:rPr lang="en-US" sz="1100" b="0" i="0" dirty="0">
                          <a:solidFill>
                            <a:srgbClr val="979798"/>
                          </a:solidFill>
                          <a:latin typeface="Roboto" pitchFamily="2" charset="0"/>
                          <a:ea typeface="Roboto" pitchFamily="2" charset="0"/>
                          <a:cs typeface="Arial" panose="020B0604020202020204" pitchFamily="34" charset="0"/>
                        </a:rPr>
                        <a:t> of 8</a:t>
                      </a:r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0085998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72F261E1-BC08-DB47-9D53-598BC944AF76}"/>
              </a:ext>
            </a:extLst>
          </p:cNvPr>
          <p:cNvSpPr/>
          <p:nvPr/>
        </p:nvSpPr>
        <p:spPr>
          <a:xfrm>
            <a:off x="4068124" y="0"/>
            <a:ext cx="8125464" cy="6858000"/>
          </a:xfrm>
          <a:prstGeom prst="rect">
            <a:avLst/>
          </a:prstGeom>
          <a:solidFill>
            <a:srgbClr val="329C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867" b="1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8ABA23-9842-BB48-9ADE-CD54DC3B286D}"/>
              </a:ext>
            </a:extLst>
          </p:cNvPr>
          <p:cNvSpPr/>
          <p:nvPr/>
        </p:nvSpPr>
        <p:spPr>
          <a:xfrm>
            <a:off x="4068124" y="1375682"/>
            <a:ext cx="8125464" cy="4101556"/>
          </a:xfrm>
          <a:prstGeom prst="rect">
            <a:avLst/>
          </a:prstGeom>
          <a:effectLst/>
        </p:spPr>
        <p:txBody>
          <a:bodyPr wrap="square" anchor="ctr" anchorCtr="0">
            <a:no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effectLst>
                  <a:outerShdw blurRad="50800" dist="50800" dir="2700000" algn="tl" rotWithShape="0">
                    <a:srgbClr val="46494A">
                      <a:alpha val="40000"/>
                    </a:srgbClr>
                  </a:outerShdw>
                </a:effectLst>
                <a:latin typeface="Roboto Medium"/>
              </a:rPr>
              <a:t>Knowledge Graphs, Part II: Practical Applications</a:t>
            </a:r>
            <a:endParaRPr lang="en-US" sz="6000" dirty="0">
              <a:solidFill>
                <a:schemeClr val="bg1"/>
              </a:solidFill>
              <a:effectLst>
                <a:outerShdw blurRad="50800" dist="50800" dir="2700000" algn="tl" rotWithShape="0">
                  <a:srgbClr val="46494A">
                    <a:alpha val="40000"/>
                  </a:srgbClr>
                </a:outerShdw>
              </a:effectLst>
              <a:latin typeface="Roboto Medium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effectLst>
                  <a:outerShdw blurRad="50800" dist="50800" dir="2700000" algn="tl" rotWithShape="0">
                    <a:srgbClr val="46494A">
                      <a:alpha val="40000"/>
                    </a:srgbClr>
                  </a:outerShdw>
                </a:effectLst>
                <a:latin typeface="Roboto"/>
              </a:rPr>
              <a:t>Tuesday, 18 August 2020</a:t>
            </a:r>
          </a:p>
          <a:p>
            <a:pPr algn="ctr"/>
            <a:endParaRPr lang="en-US" sz="2000" dirty="0">
              <a:solidFill>
                <a:schemeClr val="bg1"/>
              </a:solidFill>
              <a:effectLst>
                <a:outerShdw blurRad="50800" dist="50800" dir="2700000" algn="tl" rotWithShape="0">
                  <a:srgbClr val="46494A">
                    <a:alpha val="40000"/>
                  </a:srgbClr>
                </a:outerShdw>
              </a:effectLst>
              <a:latin typeface="Roboto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effectLst>
                  <a:outerShdw blurRad="50800" dist="50800" dir="2700000" algn="tl" rotWithShape="0">
                    <a:srgbClr val="46494A">
                      <a:alpha val="40000"/>
                    </a:srgbClr>
                  </a:outerShdw>
                </a:effectLst>
                <a:latin typeface="Roboto"/>
              </a:rPr>
              <a:t>Bob Kasenchak, Senior Manager, Client Solutions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effectLst>
                  <a:outerShdw blurRad="50800" dist="50800" dir="2700000" algn="tl" rotWithShape="0">
                    <a:srgbClr val="46494A">
                      <a:alpha val="40000"/>
                    </a:srgbClr>
                  </a:outerShdw>
                </a:effectLst>
                <a:latin typeface="Roboto"/>
              </a:rPr>
              <a:t>Ahren E. Lehnert, Senior Manager, Text Analytics Solutions</a:t>
            </a:r>
          </a:p>
          <a:p>
            <a:pPr algn="ctr"/>
            <a:endParaRPr lang="en-US" sz="2000" dirty="0">
              <a:solidFill>
                <a:schemeClr val="bg1"/>
              </a:solidFill>
              <a:effectLst>
                <a:outerShdw blurRad="50800" dist="50800" dir="2700000" algn="tl" rotWithShape="0">
                  <a:srgbClr val="46494A">
                    <a:alpha val="40000"/>
                  </a:srgbClr>
                </a:outerShdw>
              </a:effectLst>
              <a:latin typeface="Roboto Medium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A313E92-4ECE-F64B-BCAC-807A1D32EFB7}"/>
              </a:ext>
            </a:extLst>
          </p:cNvPr>
          <p:cNvGrpSpPr/>
          <p:nvPr/>
        </p:nvGrpSpPr>
        <p:grpSpPr>
          <a:xfrm>
            <a:off x="192037" y="1375682"/>
            <a:ext cx="3684845" cy="4101556"/>
            <a:chOff x="171130" y="1356185"/>
            <a:chExt cx="3684845" cy="4101556"/>
          </a:xfrm>
          <a:effectLst/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C1B2112-52FC-264F-A190-C44C4507D05E}"/>
                </a:ext>
              </a:extLst>
            </p:cNvPr>
            <p:cNvSpPr txBox="1"/>
            <p:nvPr/>
          </p:nvSpPr>
          <p:spPr>
            <a:xfrm>
              <a:off x="407183" y="4143050"/>
              <a:ext cx="3212739" cy="92333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46494A"/>
                  </a:solidFill>
                  <a:latin typeface="Roboto Medium" pitchFamily="2" charset="0"/>
                  <a:ea typeface="Roboto Medium" pitchFamily="2" charset="0"/>
                </a:rPr>
                <a:t>synaptica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6BEC7B5-2C46-1046-818D-E898245933FF}"/>
                </a:ext>
              </a:extLst>
            </p:cNvPr>
            <p:cNvSpPr txBox="1"/>
            <p:nvPr/>
          </p:nvSpPr>
          <p:spPr>
            <a:xfrm>
              <a:off x="640420" y="5057631"/>
              <a:ext cx="27462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329CA2"/>
                  </a:solidFill>
                  <a:latin typeface="Roboto Medium" pitchFamily="2" charset="0"/>
                  <a:ea typeface="Roboto Medium" pitchFamily="2" charset="0"/>
                </a:rPr>
                <a:t>25 years of innovation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AE3665F-7766-FF4C-A627-59BFCBB44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1130" y="1356185"/>
              <a:ext cx="3684845" cy="2947876"/>
            </a:xfrm>
            <a:prstGeom prst="rect">
              <a:avLst/>
            </a:prstGeom>
            <a:effectLst/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6BFCF9F-7E86-B948-822F-6597CA4A73F3}"/>
              </a:ext>
            </a:extLst>
          </p:cNvPr>
          <p:cNvSpPr txBox="1"/>
          <p:nvPr/>
        </p:nvSpPr>
        <p:spPr>
          <a:xfrm>
            <a:off x="-1" y="6573520"/>
            <a:ext cx="4068125" cy="28956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100" dirty="0">
                <a:solidFill>
                  <a:srgbClr val="979798"/>
                </a:solidFill>
                <a:latin typeface="Roboto" pitchFamily="2" charset="0"/>
                <a:ea typeface="Roboto" pitchFamily="2" charset="0"/>
              </a:rPr>
              <a:t>© 1995 – 2020, Synaptica</a:t>
            </a:r>
            <a:r>
              <a:rPr lang="en-US" sz="1100" baseline="30000" dirty="0">
                <a:solidFill>
                  <a:srgbClr val="979798"/>
                </a:solidFill>
                <a:latin typeface="Roboto" pitchFamily="2" charset="0"/>
                <a:ea typeface="Roboto" pitchFamily="2" charset="0"/>
              </a:rPr>
              <a:t>®</a:t>
            </a:r>
          </a:p>
        </p:txBody>
      </p:sp>
      <p:pic>
        <p:nvPicPr>
          <p:cNvPr id="3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9655D9CF-1A55-41DE-BB06-B99D900EF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8923" y="5043768"/>
            <a:ext cx="2086247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7818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A66189B-A501-F145-BEBC-A45EC6677FCE}"/>
              </a:ext>
            </a:extLst>
          </p:cNvPr>
          <p:cNvGrpSpPr/>
          <p:nvPr/>
        </p:nvGrpSpPr>
        <p:grpSpPr>
          <a:xfrm>
            <a:off x="118071" y="0"/>
            <a:ext cx="2678711" cy="765803"/>
            <a:chOff x="118071" y="0"/>
            <a:chExt cx="3193734" cy="91304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490C79C-ABAC-ED4D-B9F0-967F04AF2B3C}"/>
                </a:ext>
              </a:extLst>
            </p:cNvPr>
            <p:cNvGrpSpPr/>
            <p:nvPr/>
          </p:nvGrpSpPr>
          <p:grpSpPr>
            <a:xfrm>
              <a:off x="1084870" y="0"/>
              <a:ext cx="2226935" cy="872750"/>
              <a:chOff x="1188061" y="-53204"/>
              <a:chExt cx="2226935" cy="872750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3B4EF69-FD4D-FE4B-B6C5-75F857BD2C83}"/>
                  </a:ext>
                </a:extLst>
              </p:cNvPr>
              <p:cNvSpPr txBox="1"/>
              <p:nvPr/>
            </p:nvSpPr>
            <p:spPr>
              <a:xfrm>
                <a:off x="1188061" y="-53204"/>
                <a:ext cx="2226935" cy="660512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>
                    <a:solidFill>
                      <a:srgbClr val="46494A"/>
                    </a:solidFill>
                    <a:latin typeface="Roboto Medium" pitchFamily="2" charset="0"/>
                    <a:ea typeface="Roboto Medium" pitchFamily="2" charset="0"/>
                  </a:rPr>
                  <a:t>synaptica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55CF2B5-73FC-8641-AAE6-F2180A8338C8}"/>
                  </a:ext>
                </a:extLst>
              </p:cNvPr>
              <p:cNvSpPr txBox="1"/>
              <p:nvPr/>
            </p:nvSpPr>
            <p:spPr>
              <a:xfrm>
                <a:off x="1192838" y="489290"/>
                <a:ext cx="2217381" cy="3302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spc="50" dirty="0">
                    <a:solidFill>
                      <a:srgbClr val="329CA2"/>
                    </a:solidFill>
                    <a:latin typeface="Roboto Medium" pitchFamily="2" charset="0"/>
                    <a:ea typeface="Roboto Medium" pitchFamily="2" charset="0"/>
                  </a:rPr>
                  <a:t>25 years of innovation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8CEBEEC-C65A-5144-BD19-69EC32184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071" y="97396"/>
              <a:ext cx="1019555" cy="815644"/>
            </a:xfrm>
            <a:prstGeom prst="rect">
              <a:avLst/>
            </a:prstGeom>
            <a:effectLst/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FB2EB914-0876-AC4D-AAC6-AB49DDBE7472}"/>
              </a:ext>
            </a:extLst>
          </p:cNvPr>
          <p:cNvSpPr/>
          <p:nvPr/>
        </p:nvSpPr>
        <p:spPr>
          <a:xfrm>
            <a:off x="4184604" y="192913"/>
            <a:ext cx="7890913" cy="461665"/>
          </a:xfrm>
          <a:prstGeom prst="rect">
            <a:avLst/>
          </a:prstGeom>
          <a:effectLst/>
        </p:spPr>
        <p:txBody>
          <a:bodyPr wrap="square" anchor="t">
            <a:spAutoFit/>
          </a:bodyPr>
          <a:lstStyle/>
          <a:p>
            <a:pPr algn="r"/>
            <a:r>
              <a:rPr lang="en-US" sz="2400" dirty="0">
                <a:solidFill>
                  <a:srgbClr val="46494A"/>
                </a:solidFill>
                <a:latin typeface="Roboto Medium"/>
              </a:rPr>
              <a:t>Use Case: Knowledge Management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5C466E8-04FC-4A73-B565-AF405DABB7D7}"/>
              </a:ext>
            </a:extLst>
          </p:cNvPr>
          <p:cNvSpPr>
            <a:spLocks noGrp="1"/>
          </p:cNvSpPr>
          <p:nvPr/>
        </p:nvSpPr>
        <p:spPr>
          <a:xfrm>
            <a:off x="838309" y="1268506"/>
            <a:ext cx="10515600" cy="522091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dirty="0">
                <a:solidFill>
                  <a:srgbClr val="46494A"/>
                </a:solidFill>
                <a:latin typeface="Roboto"/>
                <a:cs typeface="Helvetica"/>
              </a:rPr>
              <a:t>A large entertainment software company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endParaRPr lang="en-US" sz="2400" dirty="0">
              <a:solidFill>
                <a:srgbClr val="46494A"/>
              </a:solidFill>
              <a:latin typeface="Roboto"/>
              <a:ea typeface="Roboto" panose="02000000000000000000" pitchFamily="2" charset="0"/>
              <a:cs typeface="Helvetica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46494A"/>
                </a:solidFill>
                <a:latin typeface="Roboto"/>
                <a:ea typeface="Roboto" panose="02000000000000000000" pitchFamily="2" charset="0"/>
              </a:rPr>
              <a:t>Ontology workflow governance process between content creators and ontologists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46494A"/>
                </a:solidFill>
                <a:latin typeface="Roboto"/>
                <a:ea typeface="Roboto" panose="02000000000000000000" pitchFamily="2" charset="0"/>
              </a:rPr>
              <a:t>Tagging Confluence wiki pages using ontologies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46494A"/>
                </a:solidFill>
                <a:latin typeface="Roboto"/>
                <a:ea typeface="Roboto" panose="02000000000000000000" pitchFamily="2" charset="0"/>
              </a:rPr>
              <a:t>Content authors able to suggest concepts in the same tagging interface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46494A"/>
                </a:solidFill>
                <a:latin typeface="Roboto"/>
                <a:ea typeface="+mn-lt"/>
                <a:cs typeface="+mn-lt"/>
              </a:rPr>
              <a:t>Linked Data definitions and other fields available on hover to content authors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46494A"/>
                </a:solidFill>
                <a:latin typeface="Roboto"/>
                <a:ea typeface="+mn-lt"/>
                <a:cs typeface="+mn-lt"/>
              </a:rPr>
              <a:t>Visualization tools used internally to model and "sell" ontologies to stakeholders</a:t>
            </a:r>
            <a:endParaRPr lang="en-US" sz="2400" dirty="0">
              <a:solidFill>
                <a:srgbClr val="46494A"/>
              </a:solidFill>
              <a:latin typeface="Roboto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470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A66189B-A501-F145-BEBC-A45EC6677FCE}"/>
              </a:ext>
            </a:extLst>
          </p:cNvPr>
          <p:cNvGrpSpPr/>
          <p:nvPr/>
        </p:nvGrpSpPr>
        <p:grpSpPr>
          <a:xfrm>
            <a:off x="118071" y="0"/>
            <a:ext cx="2678711" cy="765803"/>
            <a:chOff x="118071" y="0"/>
            <a:chExt cx="3193734" cy="91304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490C79C-ABAC-ED4D-B9F0-967F04AF2B3C}"/>
                </a:ext>
              </a:extLst>
            </p:cNvPr>
            <p:cNvGrpSpPr/>
            <p:nvPr/>
          </p:nvGrpSpPr>
          <p:grpSpPr>
            <a:xfrm>
              <a:off x="1084870" y="0"/>
              <a:ext cx="2226935" cy="872750"/>
              <a:chOff x="1188061" y="-53204"/>
              <a:chExt cx="2226935" cy="872750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3B4EF69-FD4D-FE4B-B6C5-75F857BD2C83}"/>
                  </a:ext>
                </a:extLst>
              </p:cNvPr>
              <p:cNvSpPr txBox="1"/>
              <p:nvPr/>
            </p:nvSpPr>
            <p:spPr>
              <a:xfrm>
                <a:off x="1188061" y="-53204"/>
                <a:ext cx="2226935" cy="660512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>
                    <a:solidFill>
                      <a:srgbClr val="46494A"/>
                    </a:solidFill>
                    <a:latin typeface="Roboto Medium" pitchFamily="2" charset="0"/>
                    <a:ea typeface="Roboto Medium" pitchFamily="2" charset="0"/>
                  </a:rPr>
                  <a:t>synaptica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55CF2B5-73FC-8641-AAE6-F2180A8338C8}"/>
                  </a:ext>
                </a:extLst>
              </p:cNvPr>
              <p:cNvSpPr txBox="1"/>
              <p:nvPr/>
            </p:nvSpPr>
            <p:spPr>
              <a:xfrm>
                <a:off x="1192838" y="489290"/>
                <a:ext cx="2217381" cy="3302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spc="50" dirty="0">
                    <a:solidFill>
                      <a:srgbClr val="329CA2"/>
                    </a:solidFill>
                    <a:latin typeface="Roboto Medium" pitchFamily="2" charset="0"/>
                    <a:ea typeface="Roboto Medium" pitchFamily="2" charset="0"/>
                  </a:rPr>
                  <a:t>25 years of innovation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8CEBEEC-C65A-5144-BD19-69EC32184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071" y="97396"/>
              <a:ext cx="1019555" cy="815644"/>
            </a:xfrm>
            <a:prstGeom prst="rect">
              <a:avLst/>
            </a:prstGeom>
            <a:effectLst/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FB2EB914-0876-AC4D-AAC6-AB49DDBE7472}"/>
              </a:ext>
            </a:extLst>
          </p:cNvPr>
          <p:cNvSpPr/>
          <p:nvPr/>
        </p:nvSpPr>
        <p:spPr>
          <a:xfrm>
            <a:off x="4184604" y="192913"/>
            <a:ext cx="7890913" cy="461665"/>
          </a:xfrm>
          <a:prstGeom prst="rect">
            <a:avLst/>
          </a:prstGeom>
          <a:effectLst/>
        </p:spPr>
        <p:txBody>
          <a:bodyPr wrap="square" anchor="t">
            <a:spAutoFit/>
          </a:bodyPr>
          <a:lstStyle/>
          <a:p>
            <a:pPr algn="r"/>
            <a:r>
              <a:rPr lang="en-US" sz="2400" dirty="0">
                <a:solidFill>
                  <a:srgbClr val="46494A"/>
                </a:solidFill>
                <a:latin typeface="Roboto Medium"/>
              </a:rPr>
              <a:t>Use Case: Knowledge Management</a:t>
            </a:r>
            <a:endParaRPr lang="en-US" dirty="0"/>
          </a:p>
        </p:txBody>
      </p:sp>
      <p:pic>
        <p:nvPicPr>
          <p:cNvPr id="2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A2A8C7C-AFA5-43E0-9174-8B1EB3AAC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784" y="762183"/>
            <a:ext cx="9190019" cy="609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576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CC96B60D-52A7-457F-A997-C0EB34B11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369" y="762183"/>
            <a:ext cx="9234849" cy="609563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A66189B-A501-F145-BEBC-A45EC6677FCE}"/>
              </a:ext>
            </a:extLst>
          </p:cNvPr>
          <p:cNvGrpSpPr/>
          <p:nvPr/>
        </p:nvGrpSpPr>
        <p:grpSpPr>
          <a:xfrm>
            <a:off x="118071" y="0"/>
            <a:ext cx="2678711" cy="765803"/>
            <a:chOff x="118071" y="0"/>
            <a:chExt cx="3193734" cy="91304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490C79C-ABAC-ED4D-B9F0-967F04AF2B3C}"/>
                </a:ext>
              </a:extLst>
            </p:cNvPr>
            <p:cNvGrpSpPr/>
            <p:nvPr/>
          </p:nvGrpSpPr>
          <p:grpSpPr>
            <a:xfrm>
              <a:off x="1084870" y="0"/>
              <a:ext cx="2226935" cy="872750"/>
              <a:chOff x="1188061" y="-53204"/>
              <a:chExt cx="2226935" cy="872750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3B4EF69-FD4D-FE4B-B6C5-75F857BD2C83}"/>
                  </a:ext>
                </a:extLst>
              </p:cNvPr>
              <p:cNvSpPr txBox="1"/>
              <p:nvPr/>
            </p:nvSpPr>
            <p:spPr>
              <a:xfrm>
                <a:off x="1188061" y="-53204"/>
                <a:ext cx="2226935" cy="660512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>
                    <a:solidFill>
                      <a:srgbClr val="46494A"/>
                    </a:solidFill>
                    <a:latin typeface="Roboto Medium" pitchFamily="2" charset="0"/>
                    <a:ea typeface="Roboto Medium" pitchFamily="2" charset="0"/>
                  </a:rPr>
                  <a:t>synaptica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55CF2B5-73FC-8641-AAE6-F2180A8338C8}"/>
                  </a:ext>
                </a:extLst>
              </p:cNvPr>
              <p:cNvSpPr txBox="1"/>
              <p:nvPr/>
            </p:nvSpPr>
            <p:spPr>
              <a:xfrm>
                <a:off x="1192838" y="489290"/>
                <a:ext cx="2217381" cy="3302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spc="50" dirty="0">
                    <a:solidFill>
                      <a:srgbClr val="329CA2"/>
                    </a:solidFill>
                    <a:latin typeface="Roboto Medium" pitchFamily="2" charset="0"/>
                    <a:ea typeface="Roboto Medium" pitchFamily="2" charset="0"/>
                  </a:rPr>
                  <a:t>25 years of innovation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8CEBEEC-C65A-5144-BD19-69EC32184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071" y="97396"/>
              <a:ext cx="1019555" cy="815644"/>
            </a:xfrm>
            <a:prstGeom prst="rect">
              <a:avLst/>
            </a:prstGeom>
            <a:effectLst/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FB2EB914-0876-AC4D-AAC6-AB49DDBE7472}"/>
              </a:ext>
            </a:extLst>
          </p:cNvPr>
          <p:cNvSpPr/>
          <p:nvPr/>
        </p:nvSpPr>
        <p:spPr>
          <a:xfrm>
            <a:off x="4184604" y="192913"/>
            <a:ext cx="7890913" cy="461665"/>
          </a:xfrm>
          <a:prstGeom prst="rect">
            <a:avLst/>
          </a:prstGeom>
          <a:effectLst/>
        </p:spPr>
        <p:txBody>
          <a:bodyPr wrap="square" anchor="t">
            <a:spAutoFit/>
          </a:bodyPr>
          <a:lstStyle/>
          <a:p>
            <a:pPr algn="r"/>
            <a:r>
              <a:rPr lang="en-US" sz="2400" dirty="0">
                <a:solidFill>
                  <a:srgbClr val="46494A"/>
                </a:solidFill>
                <a:latin typeface="Roboto Medium"/>
              </a:rPr>
              <a:t>Use Case: Knowledge Management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504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A66189B-A501-F145-BEBC-A45EC6677FCE}"/>
              </a:ext>
            </a:extLst>
          </p:cNvPr>
          <p:cNvGrpSpPr/>
          <p:nvPr/>
        </p:nvGrpSpPr>
        <p:grpSpPr>
          <a:xfrm>
            <a:off x="118071" y="0"/>
            <a:ext cx="2678711" cy="765803"/>
            <a:chOff x="118071" y="0"/>
            <a:chExt cx="3193734" cy="91304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490C79C-ABAC-ED4D-B9F0-967F04AF2B3C}"/>
                </a:ext>
              </a:extLst>
            </p:cNvPr>
            <p:cNvGrpSpPr/>
            <p:nvPr/>
          </p:nvGrpSpPr>
          <p:grpSpPr>
            <a:xfrm>
              <a:off x="1084870" y="0"/>
              <a:ext cx="2226935" cy="872750"/>
              <a:chOff x="1188061" y="-53204"/>
              <a:chExt cx="2226935" cy="872750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3B4EF69-FD4D-FE4B-B6C5-75F857BD2C83}"/>
                  </a:ext>
                </a:extLst>
              </p:cNvPr>
              <p:cNvSpPr txBox="1"/>
              <p:nvPr/>
            </p:nvSpPr>
            <p:spPr>
              <a:xfrm>
                <a:off x="1188061" y="-53204"/>
                <a:ext cx="2226935" cy="660512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>
                    <a:solidFill>
                      <a:srgbClr val="46494A"/>
                    </a:solidFill>
                    <a:latin typeface="Roboto Medium" pitchFamily="2" charset="0"/>
                    <a:ea typeface="Roboto Medium" pitchFamily="2" charset="0"/>
                  </a:rPr>
                  <a:t>synaptica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55CF2B5-73FC-8641-AAE6-F2180A8338C8}"/>
                  </a:ext>
                </a:extLst>
              </p:cNvPr>
              <p:cNvSpPr txBox="1"/>
              <p:nvPr/>
            </p:nvSpPr>
            <p:spPr>
              <a:xfrm>
                <a:off x="1192838" y="489290"/>
                <a:ext cx="2217381" cy="3302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spc="50" dirty="0">
                    <a:solidFill>
                      <a:srgbClr val="329CA2"/>
                    </a:solidFill>
                    <a:latin typeface="Roboto Medium" pitchFamily="2" charset="0"/>
                    <a:ea typeface="Roboto Medium" pitchFamily="2" charset="0"/>
                  </a:rPr>
                  <a:t>25 years of innovation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8CEBEEC-C65A-5144-BD19-69EC32184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071" y="97396"/>
              <a:ext cx="1019555" cy="815644"/>
            </a:xfrm>
            <a:prstGeom prst="rect">
              <a:avLst/>
            </a:prstGeom>
            <a:effectLst/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FB2EB914-0876-AC4D-AAC6-AB49DDBE7472}"/>
              </a:ext>
            </a:extLst>
          </p:cNvPr>
          <p:cNvSpPr/>
          <p:nvPr/>
        </p:nvSpPr>
        <p:spPr>
          <a:xfrm>
            <a:off x="4184604" y="192913"/>
            <a:ext cx="7890913" cy="461665"/>
          </a:xfrm>
          <a:prstGeom prst="rect">
            <a:avLst/>
          </a:prstGeom>
          <a:effectLst/>
        </p:spPr>
        <p:txBody>
          <a:bodyPr wrap="square" anchor="t">
            <a:spAutoFit/>
          </a:bodyPr>
          <a:lstStyle/>
          <a:p>
            <a:pPr algn="r"/>
            <a:r>
              <a:rPr lang="en-US" sz="2400" dirty="0">
                <a:solidFill>
                  <a:srgbClr val="46494A"/>
                </a:solidFill>
                <a:latin typeface="Roboto Medium"/>
              </a:rPr>
              <a:t>Knowledge Graph Use Case</a:t>
            </a: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4E7379C-678B-4722-8971-A382B67CB8FB}"/>
              </a:ext>
            </a:extLst>
          </p:cNvPr>
          <p:cNvGrpSpPr/>
          <p:nvPr/>
        </p:nvGrpSpPr>
        <p:grpSpPr>
          <a:xfrm>
            <a:off x="692525" y="1539688"/>
            <a:ext cx="10647829" cy="4740270"/>
            <a:chOff x="692525" y="1539688"/>
            <a:chExt cx="10647829" cy="4740270"/>
          </a:xfrm>
        </p:grpSpPr>
        <p:pic>
          <p:nvPicPr>
            <p:cNvPr id="13" name="Picture 12" descr="A screenshot of a cell phone&#10;&#10;Description generated with very high confidence">
              <a:extLst>
                <a:ext uri="{FF2B5EF4-FFF2-40B4-BE49-F238E27FC236}">
                  <a16:creationId xmlns:a16="http://schemas.microsoft.com/office/drawing/2014/main" id="{35208B0C-00F2-4038-B021-8609864DB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9407" y="1930941"/>
              <a:ext cx="2707342" cy="1459229"/>
            </a:xfrm>
            <a:prstGeom prst="rect">
              <a:avLst/>
            </a:prstGeom>
            <a:ln>
              <a:solidFill>
                <a:srgbClr val="59595B"/>
              </a:solidFill>
            </a:ln>
          </p:spPr>
        </p:pic>
        <p:pic>
          <p:nvPicPr>
            <p:cNvPr id="14" name="Picture 13" descr="A screenshot of a social media post&#10;&#10;Description generated with very high confidence">
              <a:extLst>
                <a:ext uri="{FF2B5EF4-FFF2-40B4-BE49-F238E27FC236}">
                  <a16:creationId xmlns:a16="http://schemas.microsoft.com/office/drawing/2014/main" id="{B196EFD6-45A8-41A3-83AA-4460CE356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15436" y="1913963"/>
              <a:ext cx="2743200" cy="1457325"/>
            </a:xfrm>
            <a:prstGeom prst="rect">
              <a:avLst/>
            </a:prstGeom>
            <a:ln>
              <a:solidFill>
                <a:srgbClr val="59595B"/>
              </a:solidFill>
            </a:ln>
          </p:spPr>
        </p:pic>
        <p:pic>
          <p:nvPicPr>
            <p:cNvPr id="15" name="Picture 14" descr="A screenshot of a social media post&#10;&#10;Description generated with very high confidence">
              <a:extLst>
                <a:ext uri="{FF2B5EF4-FFF2-40B4-BE49-F238E27FC236}">
                  <a16:creationId xmlns:a16="http://schemas.microsoft.com/office/drawing/2014/main" id="{41823762-47A7-435F-8742-F284FC9FF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33365" y="4182035"/>
              <a:ext cx="2743200" cy="1457325"/>
            </a:xfrm>
            <a:prstGeom prst="rect">
              <a:avLst/>
            </a:prstGeom>
            <a:ln>
              <a:solidFill>
                <a:srgbClr val="59595B"/>
              </a:solidFill>
            </a:ln>
          </p:spPr>
        </p:pic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3B3BBC1-9F6F-46E4-A75C-52440314CC34}"/>
                </a:ext>
              </a:extLst>
            </p:cNvPr>
            <p:cNvCxnSpPr/>
            <p:nvPr/>
          </p:nvCxnSpPr>
          <p:spPr>
            <a:xfrm flipH="1" flipV="1">
              <a:off x="2159935" y="3395101"/>
              <a:ext cx="3971363" cy="761999"/>
            </a:xfrm>
            <a:prstGeom prst="straightConnector1">
              <a:avLst/>
            </a:prstGeom>
            <a:ln w="28575">
              <a:solidFill>
                <a:srgbClr val="002EA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659AC30-F095-41F0-9D3E-4A89FCE06CFF}"/>
                </a:ext>
              </a:extLst>
            </p:cNvPr>
            <p:cNvCxnSpPr>
              <a:cxnSpLocks/>
              <a:stCxn id="8" idx="3"/>
              <a:endCxn id="9" idx="1"/>
            </p:cNvCxnSpPr>
            <p:nvPr/>
          </p:nvCxnSpPr>
          <p:spPr>
            <a:xfrm flipV="1">
              <a:off x="3556749" y="2642626"/>
              <a:ext cx="1158687" cy="17930"/>
            </a:xfrm>
            <a:prstGeom prst="straightConnector1">
              <a:avLst/>
            </a:prstGeom>
            <a:ln w="28575">
              <a:solidFill>
                <a:srgbClr val="002EA7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30ECC83D-383D-4880-93DC-34D35CA574A0}"/>
                </a:ext>
              </a:extLst>
            </p:cNvPr>
            <p:cNvCxnSpPr/>
            <p:nvPr/>
          </p:nvCxnSpPr>
          <p:spPr>
            <a:xfrm flipH="1">
              <a:off x="7447989" y="2649910"/>
              <a:ext cx="1156448" cy="1"/>
            </a:xfrm>
            <a:prstGeom prst="straightConnector1">
              <a:avLst/>
            </a:prstGeom>
            <a:ln w="28575">
              <a:solidFill>
                <a:srgbClr val="002EA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8">
              <a:extLst>
                <a:ext uri="{FF2B5EF4-FFF2-40B4-BE49-F238E27FC236}">
                  <a16:creationId xmlns:a16="http://schemas.microsoft.com/office/drawing/2014/main" id="{3242FEB3-CA5B-49D0-974D-87FCDC7A74A1}"/>
                </a:ext>
              </a:extLst>
            </p:cNvPr>
            <p:cNvSpPr txBox="1"/>
            <p:nvPr/>
          </p:nvSpPr>
          <p:spPr>
            <a:xfrm>
              <a:off x="692525" y="1575547"/>
              <a:ext cx="3021106" cy="338554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>
                  <a:solidFill>
                    <a:srgbClr val="46494A"/>
                  </a:solidFill>
                  <a:latin typeface="Roboto"/>
                </a:rPr>
                <a:t>Ontology Management System</a:t>
              </a:r>
            </a:p>
          </p:txBody>
        </p:sp>
        <p:sp>
          <p:nvSpPr>
            <p:cNvPr id="26" name="TextBox 9">
              <a:extLst>
                <a:ext uri="{FF2B5EF4-FFF2-40B4-BE49-F238E27FC236}">
                  <a16:creationId xmlns:a16="http://schemas.microsoft.com/office/drawing/2014/main" id="{11A7D6C5-9DBB-420F-948C-92FF7CE410EE}"/>
                </a:ext>
              </a:extLst>
            </p:cNvPr>
            <p:cNvSpPr txBox="1"/>
            <p:nvPr/>
          </p:nvSpPr>
          <p:spPr>
            <a:xfrm>
              <a:off x="4789395" y="1575547"/>
              <a:ext cx="2617695" cy="338554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>
                  <a:solidFill>
                    <a:srgbClr val="46494A"/>
                  </a:solidFill>
                  <a:latin typeface="Roboto"/>
                </a:rPr>
                <a:t>Confluence Wiki</a:t>
              </a:r>
              <a:endParaRPr lang="en-US" sz="1600" dirty="0">
                <a:solidFill>
                  <a:srgbClr val="46494A"/>
                </a:solidFill>
                <a:latin typeface="Roboto"/>
                <a:cs typeface="Calibri"/>
              </a:endParaRPr>
            </a:p>
          </p:txBody>
        </p:sp>
        <p:sp>
          <p:nvSpPr>
            <p:cNvPr id="27" name="TextBox 10">
              <a:extLst>
                <a:ext uri="{FF2B5EF4-FFF2-40B4-BE49-F238E27FC236}">
                  <a16:creationId xmlns:a16="http://schemas.microsoft.com/office/drawing/2014/main" id="{91DFC09D-BEF6-416A-B1A5-74189FD301B3}"/>
                </a:ext>
              </a:extLst>
            </p:cNvPr>
            <p:cNvSpPr txBox="1"/>
            <p:nvPr/>
          </p:nvSpPr>
          <p:spPr>
            <a:xfrm>
              <a:off x="4798358" y="5645523"/>
              <a:ext cx="2617695" cy="338554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>
                  <a:solidFill>
                    <a:srgbClr val="46494A"/>
                  </a:solidFill>
                  <a:latin typeface="Roboto"/>
                </a:rPr>
                <a:t>DBpedia (Linked Data)</a:t>
              </a:r>
            </a:p>
          </p:txBody>
        </p:sp>
        <p:pic>
          <p:nvPicPr>
            <p:cNvPr id="28" name="Picture 27" descr="A screenshot of a cell phone&#10;&#10;Description generated with very high confidence">
              <a:extLst>
                <a:ext uri="{FF2B5EF4-FFF2-40B4-BE49-F238E27FC236}">
                  <a16:creationId xmlns:a16="http://schemas.microsoft.com/office/drawing/2014/main" id="{C9D2A5B5-41E0-4E48-941F-739EE435D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97154" y="1878106"/>
              <a:ext cx="2743200" cy="1457325"/>
            </a:xfrm>
            <a:prstGeom prst="rect">
              <a:avLst/>
            </a:prstGeom>
            <a:ln>
              <a:solidFill>
                <a:srgbClr val="59595B"/>
              </a:solidFill>
            </a:ln>
          </p:spPr>
        </p:pic>
        <p:sp>
          <p:nvSpPr>
            <p:cNvPr id="29" name="TextBox 12">
              <a:extLst>
                <a:ext uri="{FF2B5EF4-FFF2-40B4-BE49-F238E27FC236}">
                  <a16:creationId xmlns:a16="http://schemas.microsoft.com/office/drawing/2014/main" id="{D31BE4BE-1746-409F-8B63-4D0C236BF141}"/>
                </a:ext>
              </a:extLst>
            </p:cNvPr>
            <p:cNvSpPr txBox="1"/>
            <p:nvPr/>
          </p:nvSpPr>
          <p:spPr>
            <a:xfrm>
              <a:off x="8662148" y="1539688"/>
              <a:ext cx="2617695" cy="338554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>
                  <a:solidFill>
                    <a:srgbClr val="46494A"/>
                  </a:solidFill>
                  <a:latin typeface="Roboto"/>
                  <a:cs typeface="Calibri"/>
                </a:rPr>
                <a:t>YouTube</a:t>
              </a:r>
            </a:p>
          </p:txBody>
        </p:sp>
        <p:pic>
          <p:nvPicPr>
            <p:cNvPr id="30" name="Picture 29" descr="A screenshot of a cell phone&#10;&#10;Description generated with very high confidence">
              <a:extLst>
                <a:ext uri="{FF2B5EF4-FFF2-40B4-BE49-F238E27FC236}">
                  <a16:creationId xmlns:a16="http://schemas.microsoft.com/office/drawing/2014/main" id="{8615B6F8-91FF-4A8A-82F1-F713DB7EC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0443" y="4182065"/>
              <a:ext cx="2725271" cy="1516156"/>
            </a:xfrm>
            <a:prstGeom prst="rect">
              <a:avLst/>
            </a:prstGeom>
            <a:ln>
              <a:solidFill>
                <a:srgbClr val="59595B"/>
              </a:solidFill>
            </a:ln>
          </p:spPr>
        </p:pic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324FF982-7832-48A0-807E-A78348414CD9}"/>
                </a:ext>
              </a:extLst>
            </p:cNvPr>
            <p:cNvCxnSpPr/>
            <p:nvPr/>
          </p:nvCxnSpPr>
          <p:spPr>
            <a:xfrm>
              <a:off x="2192049" y="3389706"/>
              <a:ext cx="7669" cy="814254"/>
            </a:xfrm>
            <a:prstGeom prst="straightConnector1">
              <a:avLst/>
            </a:prstGeom>
            <a:ln w="28575">
              <a:solidFill>
                <a:srgbClr val="002EA7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15">
              <a:extLst>
                <a:ext uri="{FF2B5EF4-FFF2-40B4-BE49-F238E27FC236}">
                  <a16:creationId xmlns:a16="http://schemas.microsoft.com/office/drawing/2014/main" id="{B37D50D6-F6F8-4315-BCEA-2A9F2CF1496C}"/>
                </a:ext>
              </a:extLst>
            </p:cNvPr>
            <p:cNvSpPr txBox="1"/>
            <p:nvPr/>
          </p:nvSpPr>
          <p:spPr>
            <a:xfrm>
              <a:off x="894231" y="5695183"/>
              <a:ext cx="2617695" cy="584775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>
                  <a:solidFill>
                    <a:srgbClr val="46494A"/>
                  </a:solidFill>
                  <a:latin typeface="Roboto"/>
                </a:rPr>
                <a:t>Graph Database</a:t>
              </a:r>
            </a:p>
            <a:p>
              <a:pPr algn="ctr"/>
              <a:r>
                <a:rPr lang="en-US" sz="1600" dirty="0">
                  <a:solidFill>
                    <a:srgbClr val="46494A"/>
                  </a:solidFill>
                  <a:latin typeface="Roboto"/>
                </a:rPr>
                <a:t>(Ontotext GraphDB)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69895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A66189B-A501-F145-BEBC-A45EC6677FCE}"/>
              </a:ext>
            </a:extLst>
          </p:cNvPr>
          <p:cNvGrpSpPr/>
          <p:nvPr/>
        </p:nvGrpSpPr>
        <p:grpSpPr>
          <a:xfrm>
            <a:off x="118071" y="0"/>
            <a:ext cx="2678711" cy="765803"/>
            <a:chOff x="118071" y="0"/>
            <a:chExt cx="3193734" cy="91304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490C79C-ABAC-ED4D-B9F0-967F04AF2B3C}"/>
                </a:ext>
              </a:extLst>
            </p:cNvPr>
            <p:cNvGrpSpPr/>
            <p:nvPr/>
          </p:nvGrpSpPr>
          <p:grpSpPr>
            <a:xfrm>
              <a:off x="1084870" y="0"/>
              <a:ext cx="2226935" cy="872750"/>
              <a:chOff x="1188061" y="-53204"/>
              <a:chExt cx="2226935" cy="872750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3B4EF69-FD4D-FE4B-B6C5-75F857BD2C83}"/>
                  </a:ext>
                </a:extLst>
              </p:cNvPr>
              <p:cNvSpPr txBox="1"/>
              <p:nvPr/>
            </p:nvSpPr>
            <p:spPr>
              <a:xfrm>
                <a:off x="1188061" y="-53204"/>
                <a:ext cx="2226935" cy="660512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>
                    <a:solidFill>
                      <a:srgbClr val="46494A"/>
                    </a:solidFill>
                    <a:latin typeface="Roboto Medium" pitchFamily="2" charset="0"/>
                    <a:ea typeface="Roboto Medium" pitchFamily="2" charset="0"/>
                  </a:rPr>
                  <a:t>synaptica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55CF2B5-73FC-8641-AAE6-F2180A8338C8}"/>
                  </a:ext>
                </a:extLst>
              </p:cNvPr>
              <p:cNvSpPr txBox="1"/>
              <p:nvPr/>
            </p:nvSpPr>
            <p:spPr>
              <a:xfrm>
                <a:off x="1192838" y="489290"/>
                <a:ext cx="2217381" cy="3302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spc="50" dirty="0">
                    <a:solidFill>
                      <a:srgbClr val="329CA2"/>
                    </a:solidFill>
                    <a:latin typeface="Roboto Medium" pitchFamily="2" charset="0"/>
                    <a:ea typeface="Roboto Medium" pitchFamily="2" charset="0"/>
                  </a:rPr>
                  <a:t>25 years of innovation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8CEBEEC-C65A-5144-BD19-69EC32184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071" y="97396"/>
              <a:ext cx="1019555" cy="815644"/>
            </a:xfrm>
            <a:prstGeom prst="rect">
              <a:avLst/>
            </a:prstGeom>
            <a:effectLst/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FB2EB914-0876-AC4D-AAC6-AB49DDBE7472}"/>
              </a:ext>
            </a:extLst>
          </p:cNvPr>
          <p:cNvSpPr/>
          <p:nvPr/>
        </p:nvSpPr>
        <p:spPr>
          <a:xfrm>
            <a:off x="4184604" y="192913"/>
            <a:ext cx="7890913" cy="461665"/>
          </a:xfrm>
          <a:prstGeom prst="rect">
            <a:avLst/>
          </a:prstGeom>
          <a:effectLst/>
        </p:spPr>
        <p:txBody>
          <a:bodyPr wrap="square" lIns="91440" tIns="45720" rIns="91440" bIns="45720" anchor="t">
            <a:spAutoFit/>
          </a:bodyPr>
          <a:lstStyle/>
          <a:p>
            <a:pPr algn="r"/>
            <a:r>
              <a:rPr lang="en-US" sz="2400" dirty="0">
                <a:solidFill>
                  <a:srgbClr val="46494A"/>
                </a:solidFill>
                <a:latin typeface="Roboto Medium"/>
              </a:rPr>
              <a:t>A Sample Knowledge Graph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5C466E8-04FC-4A73-B565-AF405DABB7D7}"/>
              </a:ext>
            </a:extLst>
          </p:cNvPr>
          <p:cNvSpPr>
            <a:spLocks noGrp="1"/>
          </p:cNvSpPr>
          <p:nvPr/>
        </p:nvSpPr>
        <p:spPr>
          <a:xfrm>
            <a:off x="838309" y="1268506"/>
            <a:ext cx="5351258" cy="52209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900" dirty="0">
                <a:solidFill>
                  <a:srgbClr val="46494A"/>
                </a:solidFill>
                <a:latin typeface="Roboto"/>
                <a:cs typeface="Helvetica"/>
              </a:rPr>
              <a:t>We built a knowledge graph by combining</a:t>
            </a:r>
          </a:p>
          <a:p>
            <a:pPr marL="0" indent="0">
              <a:buNone/>
            </a:pPr>
            <a:endParaRPr lang="en-US" sz="2400" dirty="0">
              <a:solidFill>
                <a:srgbClr val="46494A"/>
              </a:solidFill>
              <a:ea typeface="+mn-lt"/>
              <a:cs typeface="+mn-lt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46494A"/>
                </a:solidFill>
                <a:latin typeface="Roboto"/>
              </a:rPr>
              <a:t>Our James Bond ontology, the Bondtology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46494A"/>
                </a:solidFill>
                <a:latin typeface="Roboto"/>
              </a:rPr>
              <a:t>Linked Data from DBpedia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46494A"/>
                </a:solidFill>
                <a:latin typeface="Roboto"/>
              </a:rPr>
              <a:t>Atlassian Confluence as a content management system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46494A"/>
                </a:solidFill>
                <a:latin typeface="Roboto"/>
              </a:rPr>
              <a:t>GraphDB</a:t>
            </a:r>
          </a:p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endParaRPr lang="en-US" sz="2400" dirty="0">
              <a:solidFill>
                <a:srgbClr val="59595B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4DDE1C47-AD69-49EC-B945-AA524C88B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6453" y="2068332"/>
            <a:ext cx="6007134" cy="361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7802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A66189B-A501-F145-BEBC-A45EC6677FCE}"/>
              </a:ext>
            </a:extLst>
          </p:cNvPr>
          <p:cNvGrpSpPr/>
          <p:nvPr/>
        </p:nvGrpSpPr>
        <p:grpSpPr>
          <a:xfrm>
            <a:off x="118071" y="0"/>
            <a:ext cx="2678711" cy="765803"/>
            <a:chOff x="118071" y="0"/>
            <a:chExt cx="3193734" cy="91304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490C79C-ABAC-ED4D-B9F0-967F04AF2B3C}"/>
                </a:ext>
              </a:extLst>
            </p:cNvPr>
            <p:cNvGrpSpPr/>
            <p:nvPr/>
          </p:nvGrpSpPr>
          <p:grpSpPr>
            <a:xfrm>
              <a:off x="1084870" y="0"/>
              <a:ext cx="2226935" cy="872750"/>
              <a:chOff x="1188061" y="-53204"/>
              <a:chExt cx="2226935" cy="872750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3B4EF69-FD4D-FE4B-B6C5-75F857BD2C83}"/>
                  </a:ext>
                </a:extLst>
              </p:cNvPr>
              <p:cNvSpPr txBox="1"/>
              <p:nvPr/>
            </p:nvSpPr>
            <p:spPr>
              <a:xfrm>
                <a:off x="1188061" y="-53204"/>
                <a:ext cx="2226935" cy="660512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>
                    <a:solidFill>
                      <a:srgbClr val="46494A"/>
                    </a:solidFill>
                    <a:latin typeface="Roboto Medium" pitchFamily="2" charset="0"/>
                    <a:ea typeface="Roboto Medium" pitchFamily="2" charset="0"/>
                  </a:rPr>
                  <a:t>synaptica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55CF2B5-73FC-8641-AAE6-F2180A8338C8}"/>
                  </a:ext>
                </a:extLst>
              </p:cNvPr>
              <p:cNvSpPr txBox="1"/>
              <p:nvPr/>
            </p:nvSpPr>
            <p:spPr>
              <a:xfrm>
                <a:off x="1192838" y="489290"/>
                <a:ext cx="2217381" cy="3302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spc="50" dirty="0">
                    <a:solidFill>
                      <a:srgbClr val="329CA2"/>
                    </a:solidFill>
                    <a:latin typeface="Roboto Medium" pitchFamily="2" charset="0"/>
                    <a:ea typeface="Roboto Medium" pitchFamily="2" charset="0"/>
                  </a:rPr>
                  <a:t>25 years of innovation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8CEBEEC-C65A-5144-BD19-69EC32184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071" y="97396"/>
              <a:ext cx="1019555" cy="815644"/>
            </a:xfrm>
            <a:prstGeom prst="rect">
              <a:avLst/>
            </a:prstGeom>
            <a:effectLst/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FB2EB914-0876-AC4D-AAC6-AB49DDBE7472}"/>
              </a:ext>
            </a:extLst>
          </p:cNvPr>
          <p:cNvSpPr/>
          <p:nvPr/>
        </p:nvSpPr>
        <p:spPr>
          <a:xfrm>
            <a:off x="4184604" y="192913"/>
            <a:ext cx="7890913" cy="461665"/>
          </a:xfrm>
          <a:prstGeom prst="rect">
            <a:avLst/>
          </a:prstGeom>
          <a:effectLst/>
        </p:spPr>
        <p:txBody>
          <a:bodyPr wrap="square" anchor="t">
            <a:spAutoFit/>
          </a:bodyPr>
          <a:lstStyle/>
          <a:p>
            <a:pPr algn="r"/>
            <a:r>
              <a:rPr lang="en-US" sz="2400" dirty="0">
                <a:solidFill>
                  <a:srgbClr val="46494A"/>
                </a:solidFill>
                <a:latin typeface="Roboto Medium"/>
              </a:rPr>
              <a:t>Use Case: Publishing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5C466E8-04FC-4A73-B565-AF405DABB7D7}"/>
              </a:ext>
            </a:extLst>
          </p:cNvPr>
          <p:cNvSpPr>
            <a:spLocks noGrp="1"/>
          </p:cNvSpPr>
          <p:nvPr/>
        </p:nvSpPr>
        <p:spPr>
          <a:xfrm>
            <a:off x="838309" y="1268506"/>
            <a:ext cx="10515600" cy="52209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dirty="0">
                <a:solidFill>
                  <a:srgbClr val="46494A"/>
                </a:solidFill>
                <a:latin typeface="Roboto"/>
                <a:cs typeface="Helvetica"/>
              </a:rPr>
              <a:t>From Structured Data to Knowledge Graphs</a:t>
            </a:r>
            <a:endParaRPr lang="en-US" dirty="0"/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Broad</a:t>
            </a:r>
            <a:r>
              <a:rPr lang="en-US" sz="2400" dirty="0">
                <a:ea typeface="+mn-lt"/>
                <a:cs typeface="+mn-lt"/>
              </a:rPr>
              <a:t> overview:</a:t>
            </a:r>
            <a:br>
              <a:rPr lang="en-US" dirty="0"/>
            </a:br>
            <a:endParaRPr lang="en-US" dirty="0">
              <a:cs typeface="Arial"/>
            </a:endParaRPr>
          </a:p>
          <a:p>
            <a:r>
              <a:rPr lang="en-US" sz="2400" dirty="0">
                <a:ea typeface="+mn-lt"/>
                <a:cs typeface="+mn-lt"/>
              </a:rPr>
              <a:t>Extract structured data</a:t>
            </a:r>
            <a:endParaRPr lang="en-US" dirty="0"/>
          </a:p>
          <a:p>
            <a:r>
              <a:rPr lang="en-US" sz="2400" dirty="0">
                <a:ea typeface="+mn-lt"/>
                <a:cs typeface="+mn-lt"/>
              </a:rPr>
              <a:t>Express relationships between objects</a:t>
            </a:r>
            <a:endParaRPr lang="en-US" dirty="0"/>
          </a:p>
          <a:p>
            <a:r>
              <a:rPr lang="en-US" sz="2400" dirty="0">
                <a:ea typeface="+mn-lt"/>
                <a:cs typeface="+mn-lt"/>
              </a:rPr>
              <a:t>Ingest into a suitable application</a:t>
            </a:r>
            <a:endParaRPr lang="en-US" dirty="0"/>
          </a:p>
          <a:p>
            <a:r>
              <a:rPr lang="en-US" sz="2400" dirty="0">
                <a:ea typeface="+mn-lt"/>
                <a:cs typeface="+mn-lt"/>
              </a:rPr>
              <a:t>Expose data through a UI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5527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A66189B-A501-F145-BEBC-A45EC6677FCE}"/>
              </a:ext>
            </a:extLst>
          </p:cNvPr>
          <p:cNvGrpSpPr/>
          <p:nvPr/>
        </p:nvGrpSpPr>
        <p:grpSpPr>
          <a:xfrm>
            <a:off x="118071" y="0"/>
            <a:ext cx="2678711" cy="765803"/>
            <a:chOff x="118071" y="0"/>
            <a:chExt cx="3193734" cy="91304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490C79C-ABAC-ED4D-B9F0-967F04AF2B3C}"/>
                </a:ext>
              </a:extLst>
            </p:cNvPr>
            <p:cNvGrpSpPr/>
            <p:nvPr/>
          </p:nvGrpSpPr>
          <p:grpSpPr>
            <a:xfrm>
              <a:off x="1084870" y="0"/>
              <a:ext cx="2226935" cy="872750"/>
              <a:chOff x="1188061" y="-53204"/>
              <a:chExt cx="2226935" cy="872750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3B4EF69-FD4D-FE4B-B6C5-75F857BD2C83}"/>
                  </a:ext>
                </a:extLst>
              </p:cNvPr>
              <p:cNvSpPr txBox="1"/>
              <p:nvPr/>
            </p:nvSpPr>
            <p:spPr>
              <a:xfrm>
                <a:off x="1188061" y="-53204"/>
                <a:ext cx="2226935" cy="660512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>
                    <a:solidFill>
                      <a:srgbClr val="46494A"/>
                    </a:solidFill>
                    <a:latin typeface="Roboto Medium" pitchFamily="2" charset="0"/>
                    <a:ea typeface="Roboto Medium" pitchFamily="2" charset="0"/>
                  </a:rPr>
                  <a:t>synaptica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55CF2B5-73FC-8641-AAE6-F2180A8338C8}"/>
                  </a:ext>
                </a:extLst>
              </p:cNvPr>
              <p:cNvSpPr txBox="1"/>
              <p:nvPr/>
            </p:nvSpPr>
            <p:spPr>
              <a:xfrm>
                <a:off x="1192838" y="489290"/>
                <a:ext cx="2217381" cy="3302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spc="50" dirty="0">
                    <a:solidFill>
                      <a:srgbClr val="329CA2"/>
                    </a:solidFill>
                    <a:latin typeface="Roboto Medium" pitchFamily="2" charset="0"/>
                    <a:ea typeface="Roboto Medium" pitchFamily="2" charset="0"/>
                  </a:rPr>
                  <a:t>25 years of innovation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8CEBEEC-C65A-5144-BD19-69EC32184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071" y="97396"/>
              <a:ext cx="1019555" cy="815644"/>
            </a:xfrm>
            <a:prstGeom prst="rect">
              <a:avLst/>
            </a:prstGeom>
            <a:effectLst/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FB2EB914-0876-AC4D-AAC6-AB49DDBE7472}"/>
              </a:ext>
            </a:extLst>
          </p:cNvPr>
          <p:cNvSpPr/>
          <p:nvPr/>
        </p:nvSpPr>
        <p:spPr>
          <a:xfrm>
            <a:off x="4184604" y="192913"/>
            <a:ext cx="7890913" cy="461665"/>
          </a:xfrm>
          <a:prstGeom prst="rect">
            <a:avLst/>
          </a:prstGeom>
          <a:effectLst/>
        </p:spPr>
        <p:txBody>
          <a:bodyPr wrap="square" anchor="t">
            <a:spAutoFit/>
          </a:bodyPr>
          <a:lstStyle/>
          <a:p>
            <a:pPr algn="r"/>
            <a:r>
              <a:rPr lang="en-US" sz="2400" dirty="0">
                <a:solidFill>
                  <a:srgbClr val="46494A"/>
                </a:solidFill>
                <a:latin typeface="Roboto Medium"/>
              </a:rPr>
              <a:t>Use Case: Publishing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5C466E8-04FC-4A73-B565-AF405DABB7D7}"/>
              </a:ext>
            </a:extLst>
          </p:cNvPr>
          <p:cNvSpPr>
            <a:spLocks noGrp="1"/>
          </p:cNvSpPr>
          <p:nvPr/>
        </p:nvSpPr>
        <p:spPr>
          <a:xfrm>
            <a:off x="838309" y="1268506"/>
            <a:ext cx="10515600" cy="52209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dirty="0">
                <a:solidFill>
                  <a:srgbClr val="46494A"/>
                </a:solidFill>
                <a:latin typeface="Roboto"/>
                <a:cs typeface="Helvetica"/>
              </a:rPr>
              <a:t>From Structured Data to Knowledge Graph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endParaRPr lang="en-US" dirty="0">
              <a:solidFill>
                <a:srgbClr val="46494A"/>
              </a:solidFill>
              <a:latin typeface="Roboto"/>
              <a:cs typeface="Helvetica"/>
            </a:endParaRPr>
          </a:p>
        </p:txBody>
      </p:sp>
      <p:pic>
        <p:nvPicPr>
          <p:cNvPr id="4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122C664E-8C06-4495-9A6E-2FD12D51C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4" y="1698625"/>
            <a:ext cx="4572595" cy="3429000"/>
          </a:xfrm>
          <a:prstGeom prst="rect">
            <a:avLst/>
          </a:prstGeom>
        </p:spPr>
      </p:pic>
      <p:pic>
        <p:nvPicPr>
          <p:cNvPr id="5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0E4CCC16-441A-44B6-BA7A-2D3517FFC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9174" y="2505759"/>
            <a:ext cx="7906779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3454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A66189B-A501-F145-BEBC-A45EC6677FCE}"/>
              </a:ext>
            </a:extLst>
          </p:cNvPr>
          <p:cNvGrpSpPr/>
          <p:nvPr/>
        </p:nvGrpSpPr>
        <p:grpSpPr>
          <a:xfrm>
            <a:off x="118071" y="0"/>
            <a:ext cx="2678711" cy="765803"/>
            <a:chOff x="118071" y="0"/>
            <a:chExt cx="3193734" cy="91304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490C79C-ABAC-ED4D-B9F0-967F04AF2B3C}"/>
                </a:ext>
              </a:extLst>
            </p:cNvPr>
            <p:cNvGrpSpPr/>
            <p:nvPr/>
          </p:nvGrpSpPr>
          <p:grpSpPr>
            <a:xfrm>
              <a:off x="1084870" y="0"/>
              <a:ext cx="2226935" cy="872750"/>
              <a:chOff x="1188061" y="-53204"/>
              <a:chExt cx="2226935" cy="872750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3B4EF69-FD4D-FE4B-B6C5-75F857BD2C83}"/>
                  </a:ext>
                </a:extLst>
              </p:cNvPr>
              <p:cNvSpPr txBox="1"/>
              <p:nvPr/>
            </p:nvSpPr>
            <p:spPr>
              <a:xfrm>
                <a:off x="1188061" y="-53204"/>
                <a:ext cx="2226935" cy="660512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>
                    <a:solidFill>
                      <a:srgbClr val="46494A"/>
                    </a:solidFill>
                    <a:latin typeface="Roboto Medium" pitchFamily="2" charset="0"/>
                    <a:ea typeface="Roboto Medium" pitchFamily="2" charset="0"/>
                  </a:rPr>
                  <a:t>synaptica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55CF2B5-73FC-8641-AAE6-F2180A8338C8}"/>
                  </a:ext>
                </a:extLst>
              </p:cNvPr>
              <p:cNvSpPr txBox="1"/>
              <p:nvPr/>
            </p:nvSpPr>
            <p:spPr>
              <a:xfrm>
                <a:off x="1192838" y="489290"/>
                <a:ext cx="2217381" cy="3302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spc="50" dirty="0">
                    <a:solidFill>
                      <a:srgbClr val="329CA2"/>
                    </a:solidFill>
                    <a:latin typeface="Roboto Medium" pitchFamily="2" charset="0"/>
                    <a:ea typeface="Roboto Medium" pitchFamily="2" charset="0"/>
                  </a:rPr>
                  <a:t>25 years of innovation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8CEBEEC-C65A-5144-BD19-69EC32184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071" y="97396"/>
              <a:ext cx="1019555" cy="815644"/>
            </a:xfrm>
            <a:prstGeom prst="rect">
              <a:avLst/>
            </a:prstGeom>
            <a:effectLst/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FB2EB914-0876-AC4D-AAC6-AB49DDBE7472}"/>
              </a:ext>
            </a:extLst>
          </p:cNvPr>
          <p:cNvSpPr/>
          <p:nvPr/>
        </p:nvSpPr>
        <p:spPr>
          <a:xfrm>
            <a:off x="4184604" y="192913"/>
            <a:ext cx="7890913" cy="461665"/>
          </a:xfrm>
          <a:prstGeom prst="rect">
            <a:avLst/>
          </a:prstGeom>
          <a:effectLst/>
        </p:spPr>
        <p:txBody>
          <a:bodyPr wrap="square" anchor="t">
            <a:spAutoFit/>
          </a:bodyPr>
          <a:lstStyle/>
          <a:p>
            <a:pPr algn="r"/>
            <a:r>
              <a:rPr lang="en-US" sz="2400" dirty="0">
                <a:solidFill>
                  <a:srgbClr val="46494A"/>
                </a:solidFill>
                <a:latin typeface="Roboto Medium"/>
              </a:rPr>
              <a:t>Use Case: Publishing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5C466E8-04FC-4A73-B565-AF405DABB7D7}"/>
              </a:ext>
            </a:extLst>
          </p:cNvPr>
          <p:cNvSpPr>
            <a:spLocks noGrp="1"/>
          </p:cNvSpPr>
          <p:nvPr/>
        </p:nvSpPr>
        <p:spPr>
          <a:xfrm>
            <a:off x="838309" y="1268506"/>
            <a:ext cx="10515600" cy="52209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dirty="0">
                <a:solidFill>
                  <a:srgbClr val="46494A"/>
                </a:solidFill>
                <a:latin typeface="Roboto"/>
                <a:cs typeface="Helvetica"/>
              </a:rPr>
              <a:t>From Structured Data to Knowledge Graph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endParaRPr lang="en-US" dirty="0">
              <a:solidFill>
                <a:srgbClr val="46494A"/>
              </a:solidFill>
              <a:latin typeface="Roboto"/>
              <a:cs typeface="Helvetica"/>
            </a:endParaRPr>
          </a:p>
        </p:txBody>
      </p:sp>
      <p:pic>
        <p:nvPicPr>
          <p:cNvPr id="2" name="Picture 2" descr="A picture containing screenshot, photo, many, truck&#10;&#10;Description automatically generated">
            <a:extLst>
              <a:ext uri="{FF2B5EF4-FFF2-40B4-BE49-F238E27FC236}">
                <a16:creationId xmlns:a16="http://schemas.microsoft.com/office/drawing/2014/main" id="{0B01EB58-ADBC-430B-93C5-91919F7B0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454" y="3344333"/>
            <a:ext cx="7144680" cy="2857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3B4573-8CA5-4F08-9ED2-C65272B94076}"/>
              </a:ext>
            </a:extLst>
          </p:cNvPr>
          <p:cNvSpPr txBox="1"/>
          <p:nvPr/>
        </p:nvSpPr>
        <p:spPr>
          <a:xfrm>
            <a:off x="2216617" y="2099734"/>
            <a:ext cx="7760353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dirty="0">
                <a:latin typeface="Calibri"/>
                <a:cs typeface="Calibri"/>
              </a:rPr>
              <a:t>900,000 Articles =/= a Database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6514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A66189B-A501-F145-BEBC-A45EC6677FCE}"/>
              </a:ext>
            </a:extLst>
          </p:cNvPr>
          <p:cNvGrpSpPr/>
          <p:nvPr/>
        </p:nvGrpSpPr>
        <p:grpSpPr>
          <a:xfrm>
            <a:off x="118071" y="0"/>
            <a:ext cx="2678711" cy="765803"/>
            <a:chOff x="118071" y="0"/>
            <a:chExt cx="3193734" cy="91304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490C79C-ABAC-ED4D-B9F0-967F04AF2B3C}"/>
                </a:ext>
              </a:extLst>
            </p:cNvPr>
            <p:cNvGrpSpPr/>
            <p:nvPr/>
          </p:nvGrpSpPr>
          <p:grpSpPr>
            <a:xfrm>
              <a:off x="1084870" y="0"/>
              <a:ext cx="2226935" cy="872750"/>
              <a:chOff x="1188061" y="-53204"/>
              <a:chExt cx="2226935" cy="872750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3B4EF69-FD4D-FE4B-B6C5-75F857BD2C83}"/>
                  </a:ext>
                </a:extLst>
              </p:cNvPr>
              <p:cNvSpPr txBox="1"/>
              <p:nvPr/>
            </p:nvSpPr>
            <p:spPr>
              <a:xfrm>
                <a:off x="1188061" y="-53204"/>
                <a:ext cx="2226935" cy="660512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>
                    <a:solidFill>
                      <a:srgbClr val="46494A"/>
                    </a:solidFill>
                    <a:latin typeface="Roboto Medium" pitchFamily="2" charset="0"/>
                    <a:ea typeface="Roboto Medium" pitchFamily="2" charset="0"/>
                  </a:rPr>
                  <a:t>synaptica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55CF2B5-73FC-8641-AAE6-F2180A8338C8}"/>
                  </a:ext>
                </a:extLst>
              </p:cNvPr>
              <p:cNvSpPr txBox="1"/>
              <p:nvPr/>
            </p:nvSpPr>
            <p:spPr>
              <a:xfrm>
                <a:off x="1192838" y="489290"/>
                <a:ext cx="2217381" cy="3302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spc="50" dirty="0">
                    <a:solidFill>
                      <a:srgbClr val="329CA2"/>
                    </a:solidFill>
                    <a:latin typeface="Roboto Medium" pitchFamily="2" charset="0"/>
                    <a:ea typeface="Roboto Medium" pitchFamily="2" charset="0"/>
                  </a:rPr>
                  <a:t>25 years of innovation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8CEBEEC-C65A-5144-BD19-69EC32184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071" y="97396"/>
              <a:ext cx="1019555" cy="815644"/>
            </a:xfrm>
            <a:prstGeom prst="rect">
              <a:avLst/>
            </a:prstGeom>
            <a:effectLst/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FB2EB914-0876-AC4D-AAC6-AB49DDBE7472}"/>
              </a:ext>
            </a:extLst>
          </p:cNvPr>
          <p:cNvSpPr/>
          <p:nvPr/>
        </p:nvSpPr>
        <p:spPr>
          <a:xfrm>
            <a:off x="4184604" y="192913"/>
            <a:ext cx="7890913" cy="461665"/>
          </a:xfrm>
          <a:prstGeom prst="rect">
            <a:avLst/>
          </a:prstGeom>
          <a:effectLst/>
        </p:spPr>
        <p:txBody>
          <a:bodyPr wrap="square" anchor="t">
            <a:spAutoFit/>
          </a:bodyPr>
          <a:lstStyle/>
          <a:p>
            <a:pPr algn="r"/>
            <a:r>
              <a:rPr lang="en-US" sz="2400" dirty="0">
                <a:solidFill>
                  <a:srgbClr val="46494A"/>
                </a:solidFill>
                <a:latin typeface="Roboto Medium"/>
              </a:rPr>
              <a:t>Use Case: Publishing</a:t>
            </a:r>
            <a:endParaRPr lang="en-US" dirty="0"/>
          </a:p>
        </p:txBody>
      </p:sp>
      <p:pic>
        <p:nvPicPr>
          <p:cNvPr id="2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A9DA6758-DE98-4766-8CF0-38E43F705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4754" y="1719791"/>
            <a:ext cx="8373565" cy="43719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CE1921-E27A-483E-8813-66EF0ADAE701}"/>
              </a:ext>
            </a:extLst>
          </p:cNvPr>
          <p:cNvSpPr txBox="1"/>
          <p:nvPr/>
        </p:nvSpPr>
        <p:spPr>
          <a:xfrm>
            <a:off x="4513501" y="988483"/>
            <a:ext cx="3759332" cy="1046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dirty="0">
                <a:latin typeface="Calibri"/>
                <a:cs typeface="Calibri"/>
              </a:rPr>
              <a:t>JATS to RDF</a:t>
            </a:r>
            <a:br>
              <a:rPr lang="en-US" sz="1850" dirty="0"/>
            </a:br>
            <a:endParaRPr lang="en-US" sz="1800" dirty="0">
              <a:solidFill>
                <a:srgbClr val="0563C1"/>
              </a:solidFill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4B7433-FB40-4FB7-9BA8-82788A4A9931}"/>
              </a:ext>
            </a:extLst>
          </p:cNvPr>
          <p:cNvSpPr txBox="1"/>
          <p:nvPr/>
        </p:nvSpPr>
        <p:spPr>
          <a:xfrm>
            <a:off x="2692929" y="6195483"/>
            <a:ext cx="7770937" cy="3770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50" dirty="0">
                <a:solidFill>
                  <a:srgbClr val="0097A7"/>
                </a:solidFill>
                <a:latin typeface="Calibri"/>
                <a:cs typeface="Segoe UI"/>
                <a:hlinkClick r:id="rId4"/>
              </a:rPr>
              <a:t>https://opencitations.wordpress.com/2012/12/20/mapping-jats-to-rdf/</a:t>
            </a:r>
            <a:endParaRPr lang="en-US" sz="1850" dirty="0"/>
          </a:p>
        </p:txBody>
      </p:sp>
    </p:spTree>
    <p:extLst>
      <p:ext uri="{BB962C8B-B14F-4D97-AF65-F5344CB8AC3E}">
        <p14:creationId xmlns:p14="http://schemas.microsoft.com/office/powerpoint/2010/main" val="36436493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A66189B-A501-F145-BEBC-A45EC6677FCE}"/>
              </a:ext>
            </a:extLst>
          </p:cNvPr>
          <p:cNvGrpSpPr/>
          <p:nvPr/>
        </p:nvGrpSpPr>
        <p:grpSpPr>
          <a:xfrm>
            <a:off x="118071" y="0"/>
            <a:ext cx="2678711" cy="765803"/>
            <a:chOff x="118071" y="0"/>
            <a:chExt cx="3193734" cy="91304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490C79C-ABAC-ED4D-B9F0-967F04AF2B3C}"/>
                </a:ext>
              </a:extLst>
            </p:cNvPr>
            <p:cNvGrpSpPr/>
            <p:nvPr/>
          </p:nvGrpSpPr>
          <p:grpSpPr>
            <a:xfrm>
              <a:off x="1084870" y="0"/>
              <a:ext cx="2226935" cy="872750"/>
              <a:chOff x="1188061" y="-53204"/>
              <a:chExt cx="2226935" cy="872750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3B4EF69-FD4D-FE4B-B6C5-75F857BD2C83}"/>
                  </a:ext>
                </a:extLst>
              </p:cNvPr>
              <p:cNvSpPr txBox="1"/>
              <p:nvPr/>
            </p:nvSpPr>
            <p:spPr>
              <a:xfrm>
                <a:off x="1188061" y="-53204"/>
                <a:ext cx="2226935" cy="660512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>
                    <a:solidFill>
                      <a:srgbClr val="46494A"/>
                    </a:solidFill>
                    <a:latin typeface="Roboto Medium" pitchFamily="2" charset="0"/>
                    <a:ea typeface="Roboto Medium" pitchFamily="2" charset="0"/>
                  </a:rPr>
                  <a:t>synaptica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55CF2B5-73FC-8641-AAE6-F2180A8338C8}"/>
                  </a:ext>
                </a:extLst>
              </p:cNvPr>
              <p:cNvSpPr txBox="1"/>
              <p:nvPr/>
            </p:nvSpPr>
            <p:spPr>
              <a:xfrm>
                <a:off x="1192838" y="489290"/>
                <a:ext cx="2217381" cy="3302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spc="50" dirty="0">
                    <a:solidFill>
                      <a:srgbClr val="329CA2"/>
                    </a:solidFill>
                    <a:latin typeface="Roboto Medium" pitchFamily="2" charset="0"/>
                    <a:ea typeface="Roboto Medium" pitchFamily="2" charset="0"/>
                  </a:rPr>
                  <a:t>25 years of innovation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8CEBEEC-C65A-5144-BD19-69EC32184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071" y="97396"/>
              <a:ext cx="1019555" cy="815644"/>
            </a:xfrm>
            <a:prstGeom prst="rect">
              <a:avLst/>
            </a:prstGeom>
            <a:effectLst/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FB2EB914-0876-AC4D-AAC6-AB49DDBE7472}"/>
              </a:ext>
            </a:extLst>
          </p:cNvPr>
          <p:cNvSpPr/>
          <p:nvPr/>
        </p:nvSpPr>
        <p:spPr>
          <a:xfrm>
            <a:off x="4184604" y="192913"/>
            <a:ext cx="7890913" cy="461665"/>
          </a:xfrm>
          <a:prstGeom prst="rect">
            <a:avLst/>
          </a:prstGeom>
          <a:effectLst/>
        </p:spPr>
        <p:txBody>
          <a:bodyPr wrap="square" anchor="t">
            <a:spAutoFit/>
          </a:bodyPr>
          <a:lstStyle/>
          <a:p>
            <a:pPr algn="r"/>
            <a:r>
              <a:rPr lang="en-US" sz="2400" dirty="0">
                <a:solidFill>
                  <a:srgbClr val="46494A"/>
                </a:solidFill>
                <a:latin typeface="Roboto Medium"/>
              </a:rPr>
              <a:t>Use Case: Publishing</a:t>
            </a:r>
            <a:endParaRPr lang="en-US" dirty="0"/>
          </a:p>
        </p:txBody>
      </p:sp>
      <p:pic>
        <p:nvPicPr>
          <p:cNvPr id="2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C4EC1519-890A-4EF5-BF5B-7BEE2D99F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179" y="1296459"/>
            <a:ext cx="9631029" cy="5372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5D2BF9-A86D-4D67-BDFA-E7AA0E66E5C4}"/>
              </a:ext>
            </a:extLst>
          </p:cNvPr>
          <p:cNvSpPr txBox="1"/>
          <p:nvPr/>
        </p:nvSpPr>
        <p:spPr>
          <a:xfrm>
            <a:off x="2957548" y="427567"/>
            <a:ext cx="6490187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dirty="0">
                <a:latin typeface="Calibri"/>
                <a:cs typeface="Calibri"/>
              </a:rPr>
              <a:t>Semantic Web/Linked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613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A66189B-A501-F145-BEBC-A45EC6677FCE}"/>
              </a:ext>
            </a:extLst>
          </p:cNvPr>
          <p:cNvGrpSpPr/>
          <p:nvPr/>
        </p:nvGrpSpPr>
        <p:grpSpPr>
          <a:xfrm>
            <a:off x="118071" y="0"/>
            <a:ext cx="2678711" cy="765803"/>
            <a:chOff x="118071" y="0"/>
            <a:chExt cx="3193734" cy="91304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490C79C-ABAC-ED4D-B9F0-967F04AF2B3C}"/>
                </a:ext>
              </a:extLst>
            </p:cNvPr>
            <p:cNvGrpSpPr/>
            <p:nvPr/>
          </p:nvGrpSpPr>
          <p:grpSpPr>
            <a:xfrm>
              <a:off x="1084870" y="0"/>
              <a:ext cx="2226935" cy="872750"/>
              <a:chOff x="1188061" y="-53204"/>
              <a:chExt cx="2226935" cy="872750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3B4EF69-FD4D-FE4B-B6C5-75F857BD2C83}"/>
                  </a:ext>
                </a:extLst>
              </p:cNvPr>
              <p:cNvSpPr txBox="1"/>
              <p:nvPr/>
            </p:nvSpPr>
            <p:spPr>
              <a:xfrm>
                <a:off x="1188061" y="-53204"/>
                <a:ext cx="2226935" cy="660512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>
                    <a:solidFill>
                      <a:srgbClr val="46494A"/>
                    </a:solidFill>
                    <a:latin typeface="Roboto Medium" pitchFamily="2" charset="0"/>
                    <a:ea typeface="Roboto Medium" pitchFamily="2" charset="0"/>
                  </a:rPr>
                  <a:t>synaptica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55CF2B5-73FC-8641-AAE6-F2180A8338C8}"/>
                  </a:ext>
                </a:extLst>
              </p:cNvPr>
              <p:cNvSpPr txBox="1"/>
              <p:nvPr/>
            </p:nvSpPr>
            <p:spPr>
              <a:xfrm>
                <a:off x="1192838" y="489290"/>
                <a:ext cx="2217381" cy="3302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spc="50" dirty="0">
                    <a:solidFill>
                      <a:srgbClr val="329CA2"/>
                    </a:solidFill>
                    <a:latin typeface="Roboto Medium" pitchFamily="2" charset="0"/>
                    <a:ea typeface="Roboto Medium" pitchFamily="2" charset="0"/>
                  </a:rPr>
                  <a:t>25 years of innovation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8CEBEEC-C65A-5144-BD19-69EC32184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071" y="97396"/>
              <a:ext cx="1019555" cy="815644"/>
            </a:xfrm>
            <a:prstGeom prst="rect">
              <a:avLst/>
            </a:prstGeom>
            <a:effectLst/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FB2EB914-0876-AC4D-AAC6-AB49DDBE7472}"/>
              </a:ext>
            </a:extLst>
          </p:cNvPr>
          <p:cNvSpPr/>
          <p:nvPr/>
        </p:nvSpPr>
        <p:spPr>
          <a:xfrm>
            <a:off x="4184604" y="192913"/>
            <a:ext cx="7890913" cy="461665"/>
          </a:xfrm>
          <a:prstGeom prst="rect">
            <a:avLst/>
          </a:prstGeom>
          <a:effectLst/>
        </p:spPr>
        <p:txBody>
          <a:bodyPr wrap="square" anchor="t">
            <a:spAutoFit/>
          </a:bodyPr>
          <a:lstStyle/>
          <a:p>
            <a:pPr algn="r"/>
            <a:r>
              <a:rPr lang="en-US" sz="2400" dirty="0">
                <a:solidFill>
                  <a:srgbClr val="46494A"/>
                </a:solidFill>
                <a:latin typeface="Roboto Medium"/>
              </a:rPr>
              <a:t>Webinar Objectives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5C466E8-04FC-4A73-B565-AF405DABB7D7}"/>
              </a:ext>
            </a:extLst>
          </p:cNvPr>
          <p:cNvSpPr>
            <a:spLocks noGrp="1"/>
          </p:cNvSpPr>
          <p:nvPr/>
        </p:nvSpPr>
        <p:spPr>
          <a:xfrm>
            <a:off x="838309" y="1268506"/>
            <a:ext cx="10515600" cy="52209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dirty="0">
                <a:solidFill>
                  <a:srgbClr val="46494A"/>
                </a:solidFill>
                <a:latin typeface="Roboto"/>
                <a:ea typeface="Roboto" panose="02000000000000000000" pitchFamily="2" charset="0"/>
                <a:cs typeface="Helvetica"/>
              </a:rPr>
              <a:t>In this webinar, we will cover</a:t>
            </a:r>
            <a:endParaRPr lang="en-US" dirty="0">
              <a:solidFill>
                <a:srgbClr val="46494A"/>
              </a:solidFill>
              <a:latin typeface="Roboto"/>
              <a:cs typeface="Helvetica"/>
            </a:endParaRP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endParaRPr lang="en-US" dirty="0">
              <a:solidFill>
                <a:srgbClr val="46494A"/>
              </a:solidFill>
              <a:latin typeface="Roboto"/>
              <a:ea typeface="Roboto" panose="02000000000000000000" pitchFamily="2" charset="0"/>
              <a:cs typeface="Helvetica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46494A"/>
                </a:solidFill>
                <a:latin typeface="Roboto"/>
                <a:ea typeface="Roboto" panose="02000000000000000000" pitchFamily="2" charset="0"/>
              </a:rPr>
              <a:t>knowledge management, publishing, and advanced knowledge graph industry use cases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46494A"/>
                </a:solidFill>
                <a:latin typeface="Roboto"/>
                <a:ea typeface="Roboto" panose="02000000000000000000" pitchFamily="2" charset="0"/>
              </a:rPr>
              <a:t>practical knowledge graph implementations</a:t>
            </a:r>
          </a:p>
        </p:txBody>
      </p:sp>
    </p:spTree>
    <p:extLst>
      <p:ext uri="{BB962C8B-B14F-4D97-AF65-F5344CB8AC3E}">
        <p14:creationId xmlns:p14="http://schemas.microsoft.com/office/powerpoint/2010/main" val="5709113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EA15A19-F917-DB41-A61E-252A6BE54293}"/>
              </a:ext>
            </a:extLst>
          </p:cNvPr>
          <p:cNvSpPr txBox="1"/>
          <p:nvPr/>
        </p:nvSpPr>
        <p:spPr>
          <a:xfrm>
            <a:off x="4067330" y="0"/>
            <a:ext cx="8125464" cy="896095"/>
          </a:xfrm>
          <a:prstGeom prst="rect">
            <a:avLst/>
          </a:prstGeom>
          <a:solidFill>
            <a:srgbClr val="329CA2"/>
          </a:solidFill>
          <a:effectLst/>
        </p:spPr>
        <p:txBody>
          <a:bodyPr wrap="square" rIns="240000" rtlCol="0" anchor="ctr" anchorCtr="0">
            <a:noAutofit/>
          </a:bodyPr>
          <a:lstStyle/>
          <a:p>
            <a:pPr algn="r"/>
            <a:endParaRPr lang="en-US" sz="2489" b="1" dirty="0">
              <a:solidFill>
                <a:schemeClr val="bg1"/>
              </a:solidFill>
              <a:latin typeface="Roboto" pitchFamily="2" charset="0"/>
              <a:ea typeface="Roboto Condensed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2F261E1-BC08-DB47-9D53-598BC944AF76}"/>
              </a:ext>
            </a:extLst>
          </p:cNvPr>
          <p:cNvSpPr/>
          <p:nvPr/>
        </p:nvSpPr>
        <p:spPr>
          <a:xfrm flipH="1">
            <a:off x="794" y="901175"/>
            <a:ext cx="4066536" cy="5956825"/>
          </a:xfrm>
          <a:prstGeom prst="rect">
            <a:avLst/>
          </a:prstGeom>
          <a:solidFill>
            <a:srgbClr val="329C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b="1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4FD12BC-60BC-6E40-B770-EE2C7A7B59CD}"/>
              </a:ext>
            </a:extLst>
          </p:cNvPr>
          <p:cNvSpPr/>
          <p:nvPr/>
        </p:nvSpPr>
        <p:spPr>
          <a:xfrm>
            <a:off x="813215" y="3279422"/>
            <a:ext cx="2441694" cy="1200329"/>
          </a:xfrm>
          <a:prstGeom prst="rect">
            <a:avLst/>
          </a:prstGeom>
          <a:effectLst/>
        </p:spPr>
        <p:txBody>
          <a:bodyPr wrap="none" anchor="t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Roboto Medium"/>
              </a:rPr>
              <a:t>Industry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Roboto Medium"/>
              </a:rPr>
              <a:t>Use Cases</a:t>
            </a:r>
            <a:endParaRPr lang="en-US" sz="1850" dirty="0">
              <a:solidFill>
                <a:schemeClr val="bg1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EE5BC5C-77DD-4740-851D-67DD79FF628F}"/>
              </a:ext>
            </a:extLst>
          </p:cNvPr>
          <p:cNvGrpSpPr/>
          <p:nvPr/>
        </p:nvGrpSpPr>
        <p:grpSpPr>
          <a:xfrm>
            <a:off x="519171" y="0"/>
            <a:ext cx="2678711" cy="765803"/>
            <a:chOff x="118071" y="0"/>
            <a:chExt cx="3193734" cy="91304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8B2C9DD-D8E7-254C-9279-BD623CD02CB0}"/>
                </a:ext>
              </a:extLst>
            </p:cNvPr>
            <p:cNvGrpSpPr/>
            <p:nvPr/>
          </p:nvGrpSpPr>
          <p:grpSpPr>
            <a:xfrm>
              <a:off x="1084870" y="0"/>
              <a:ext cx="2226935" cy="872750"/>
              <a:chOff x="1188061" y="-53204"/>
              <a:chExt cx="2226935" cy="872750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F611E9A-71D1-7A48-9D46-09ABA7BCB977}"/>
                  </a:ext>
                </a:extLst>
              </p:cNvPr>
              <p:cNvSpPr txBox="1"/>
              <p:nvPr/>
            </p:nvSpPr>
            <p:spPr>
              <a:xfrm>
                <a:off x="1188061" y="-53204"/>
                <a:ext cx="2226935" cy="660512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>
                    <a:solidFill>
                      <a:srgbClr val="46494A"/>
                    </a:solidFill>
                    <a:latin typeface="Roboto Medium" pitchFamily="2" charset="0"/>
                    <a:ea typeface="Roboto Medium" pitchFamily="2" charset="0"/>
                  </a:rPr>
                  <a:t>synaptica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C78E830-E182-434F-9A34-25C7F1C37B9F}"/>
                  </a:ext>
                </a:extLst>
              </p:cNvPr>
              <p:cNvSpPr txBox="1"/>
              <p:nvPr/>
            </p:nvSpPr>
            <p:spPr>
              <a:xfrm>
                <a:off x="1192838" y="489290"/>
                <a:ext cx="2217381" cy="3302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spc="50" dirty="0">
                    <a:solidFill>
                      <a:srgbClr val="329CA2"/>
                    </a:solidFill>
                    <a:latin typeface="Roboto Medium" pitchFamily="2" charset="0"/>
                    <a:ea typeface="Roboto Medium" pitchFamily="2" charset="0"/>
                  </a:rPr>
                  <a:t>25 years of innovation</a:t>
                </a:r>
              </a:p>
            </p:txBody>
          </p:sp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5B57316-10B4-0041-923C-A39F3F67E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071" y="97396"/>
              <a:ext cx="1019555" cy="815644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1132529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A66189B-A501-F145-BEBC-A45EC6677FCE}"/>
              </a:ext>
            </a:extLst>
          </p:cNvPr>
          <p:cNvGrpSpPr/>
          <p:nvPr/>
        </p:nvGrpSpPr>
        <p:grpSpPr>
          <a:xfrm>
            <a:off x="118071" y="0"/>
            <a:ext cx="2678711" cy="765803"/>
            <a:chOff x="118071" y="0"/>
            <a:chExt cx="3193734" cy="91304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490C79C-ABAC-ED4D-B9F0-967F04AF2B3C}"/>
                </a:ext>
              </a:extLst>
            </p:cNvPr>
            <p:cNvGrpSpPr/>
            <p:nvPr/>
          </p:nvGrpSpPr>
          <p:grpSpPr>
            <a:xfrm>
              <a:off x="1084870" y="0"/>
              <a:ext cx="2226935" cy="872750"/>
              <a:chOff x="1188061" y="-53204"/>
              <a:chExt cx="2226935" cy="872750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3B4EF69-FD4D-FE4B-B6C5-75F857BD2C83}"/>
                  </a:ext>
                </a:extLst>
              </p:cNvPr>
              <p:cNvSpPr txBox="1"/>
              <p:nvPr/>
            </p:nvSpPr>
            <p:spPr>
              <a:xfrm>
                <a:off x="1188061" y="-53204"/>
                <a:ext cx="2226935" cy="660512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>
                    <a:solidFill>
                      <a:srgbClr val="46494A"/>
                    </a:solidFill>
                    <a:latin typeface="Roboto Medium" pitchFamily="2" charset="0"/>
                    <a:ea typeface="Roboto Medium" pitchFamily="2" charset="0"/>
                  </a:rPr>
                  <a:t>synaptica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55CF2B5-73FC-8641-AAE6-F2180A8338C8}"/>
                  </a:ext>
                </a:extLst>
              </p:cNvPr>
              <p:cNvSpPr txBox="1"/>
              <p:nvPr/>
            </p:nvSpPr>
            <p:spPr>
              <a:xfrm>
                <a:off x="1192838" y="489290"/>
                <a:ext cx="2217381" cy="3302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spc="50" dirty="0">
                    <a:solidFill>
                      <a:srgbClr val="329CA2"/>
                    </a:solidFill>
                    <a:latin typeface="Roboto Medium" pitchFamily="2" charset="0"/>
                    <a:ea typeface="Roboto Medium" pitchFamily="2" charset="0"/>
                  </a:rPr>
                  <a:t>25 years of innovation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8CEBEEC-C65A-5144-BD19-69EC32184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071" y="97396"/>
              <a:ext cx="1019555" cy="815644"/>
            </a:xfrm>
            <a:prstGeom prst="rect">
              <a:avLst/>
            </a:prstGeom>
            <a:effectLst/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FB2EB914-0876-AC4D-AAC6-AB49DDBE7472}"/>
              </a:ext>
            </a:extLst>
          </p:cNvPr>
          <p:cNvSpPr/>
          <p:nvPr/>
        </p:nvSpPr>
        <p:spPr>
          <a:xfrm>
            <a:off x="4184604" y="192913"/>
            <a:ext cx="7890913" cy="461665"/>
          </a:xfrm>
          <a:prstGeom prst="rect">
            <a:avLst/>
          </a:prstGeom>
          <a:effectLst/>
        </p:spPr>
        <p:txBody>
          <a:bodyPr wrap="square" anchor="t">
            <a:spAutoFit/>
          </a:bodyPr>
          <a:lstStyle/>
          <a:p>
            <a:pPr algn="r"/>
            <a:r>
              <a:rPr lang="en-US" sz="2400" dirty="0">
                <a:solidFill>
                  <a:srgbClr val="46494A"/>
                </a:solidFill>
                <a:latin typeface="Roboto Medium"/>
              </a:rPr>
              <a:t>Use Case: Tax Knowledge Graph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5C466E8-04FC-4A73-B565-AF405DABB7D7}"/>
              </a:ext>
            </a:extLst>
          </p:cNvPr>
          <p:cNvSpPr>
            <a:spLocks noGrp="1"/>
          </p:cNvSpPr>
          <p:nvPr/>
        </p:nvSpPr>
        <p:spPr>
          <a:xfrm>
            <a:off x="838309" y="1268506"/>
            <a:ext cx="10515600" cy="52209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dirty="0">
                <a:solidFill>
                  <a:srgbClr val="46494A"/>
                </a:solidFill>
                <a:latin typeface="Roboto"/>
                <a:cs typeface="Helvetica"/>
              </a:rPr>
              <a:t>Intuit's Tax Knowledge Graph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endParaRPr lang="en-US" sz="2400" dirty="0">
              <a:solidFill>
                <a:srgbClr val="46494A"/>
              </a:solidFill>
              <a:latin typeface="Roboto"/>
              <a:ea typeface="Roboto" panose="02000000000000000000" pitchFamily="2" charset="0"/>
              <a:cs typeface="Helvetica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46494A"/>
                </a:solidFill>
                <a:latin typeface="Roboto"/>
              </a:rPr>
              <a:t>Represents the complexity of the United States Tax Code, including instructions, requirements, tax forms, and yearly changes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46494A"/>
                </a:solidFill>
                <a:latin typeface="Roboto"/>
                <a:cs typeface="Arial"/>
              </a:rPr>
              <a:t>Presents in a user-friendly, interactive UI for end users doing their taxes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n-US" sz="2400" dirty="0">
              <a:solidFill>
                <a:srgbClr val="46494A"/>
              </a:solidFill>
              <a:latin typeface="Roboto"/>
              <a:cs typeface="Arial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n-US" sz="2400" dirty="0">
              <a:solidFill>
                <a:srgbClr val="46494A"/>
              </a:solidFill>
              <a:latin typeface="Roboto"/>
              <a:cs typeface="Arial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877C98D-9569-4858-8502-CA556ACB529F}"/>
              </a:ext>
            </a:extLst>
          </p:cNvPr>
          <p:cNvSpPr txBox="1">
            <a:spLocks/>
          </p:cNvSpPr>
          <p:nvPr/>
        </p:nvSpPr>
        <p:spPr>
          <a:xfrm>
            <a:off x="838200" y="6465149"/>
            <a:ext cx="10515600" cy="392851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rgbClr val="59595B"/>
                </a:solidFill>
                <a:latin typeface="Roboto"/>
                <a:ea typeface="Roboto" panose="02000000000000000000" pitchFamily="2" charset="0"/>
              </a:rPr>
              <a:t>Yu, Jay. “Knowledge Graph Use Cases @ Intuit”. Stanford CS 520 Knowledge Graphs. 26 March 2020. Accessed 23 July 2020. </a:t>
            </a:r>
            <a:r>
              <a:rPr lang="en-US" sz="1000" dirty="0">
                <a:latin typeface="Roboto"/>
                <a:ea typeface="Roboto" panose="02000000000000000000" pitchFamily="2" charset="0"/>
                <a:hlinkClick r:id="rId3"/>
              </a:rPr>
              <a:t>https://www.youtube.com/watch?v=bvwjG-3qAmY&amp;feature=youtu.be</a:t>
            </a:r>
            <a:r>
              <a:rPr lang="en-US" sz="1000" dirty="0">
                <a:solidFill>
                  <a:srgbClr val="59595B"/>
                </a:solidFill>
                <a:latin typeface="Roboto"/>
                <a:ea typeface="Roboto" panose="02000000000000000000" pitchFamily="2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8892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A66189B-A501-F145-BEBC-A45EC6677FCE}"/>
              </a:ext>
            </a:extLst>
          </p:cNvPr>
          <p:cNvGrpSpPr/>
          <p:nvPr/>
        </p:nvGrpSpPr>
        <p:grpSpPr>
          <a:xfrm>
            <a:off x="118071" y="0"/>
            <a:ext cx="2678711" cy="765803"/>
            <a:chOff x="118071" y="0"/>
            <a:chExt cx="3193734" cy="91304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490C79C-ABAC-ED4D-B9F0-967F04AF2B3C}"/>
                </a:ext>
              </a:extLst>
            </p:cNvPr>
            <p:cNvGrpSpPr/>
            <p:nvPr/>
          </p:nvGrpSpPr>
          <p:grpSpPr>
            <a:xfrm>
              <a:off x="1084870" y="0"/>
              <a:ext cx="2226935" cy="872750"/>
              <a:chOff x="1188061" y="-53204"/>
              <a:chExt cx="2226935" cy="872750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3B4EF69-FD4D-FE4B-B6C5-75F857BD2C83}"/>
                  </a:ext>
                </a:extLst>
              </p:cNvPr>
              <p:cNvSpPr txBox="1"/>
              <p:nvPr/>
            </p:nvSpPr>
            <p:spPr>
              <a:xfrm>
                <a:off x="1188061" y="-53204"/>
                <a:ext cx="2226935" cy="660512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>
                    <a:solidFill>
                      <a:srgbClr val="46494A"/>
                    </a:solidFill>
                    <a:latin typeface="Roboto Medium" pitchFamily="2" charset="0"/>
                    <a:ea typeface="Roboto Medium" pitchFamily="2" charset="0"/>
                  </a:rPr>
                  <a:t>synaptica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55CF2B5-73FC-8641-AAE6-F2180A8338C8}"/>
                  </a:ext>
                </a:extLst>
              </p:cNvPr>
              <p:cNvSpPr txBox="1"/>
              <p:nvPr/>
            </p:nvSpPr>
            <p:spPr>
              <a:xfrm>
                <a:off x="1192838" y="489290"/>
                <a:ext cx="2217381" cy="3302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spc="50" dirty="0">
                    <a:solidFill>
                      <a:srgbClr val="329CA2"/>
                    </a:solidFill>
                    <a:latin typeface="Roboto Medium" pitchFamily="2" charset="0"/>
                    <a:ea typeface="Roboto Medium" pitchFamily="2" charset="0"/>
                  </a:rPr>
                  <a:t>25 years of innovation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8CEBEEC-C65A-5144-BD19-69EC32184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071" y="97396"/>
              <a:ext cx="1019555" cy="815644"/>
            </a:xfrm>
            <a:prstGeom prst="rect">
              <a:avLst/>
            </a:prstGeom>
            <a:effectLst/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FB2EB914-0876-AC4D-AAC6-AB49DDBE7472}"/>
              </a:ext>
            </a:extLst>
          </p:cNvPr>
          <p:cNvSpPr/>
          <p:nvPr/>
        </p:nvSpPr>
        <p:spPr>
          <a:xfrm>
            <a:off x="4184604" y="192913"/>
            <a:ext cx="7890913" cy="461665"/>
          </a:xfrm>
          <a:prstGeom prst="rect">
            <a:avLst/>
          </a:prstGeom>
          <a:effectLst/>
        </p:spPr>
        <p:txBody>
          <a:bodyPr wrap="square" anchor="t">
            <a:spAutoFit/>
          </a:bodyPr>
          <a:lstStyle/>
          <a:p>
            <a:pPr algn="r"/>
            <a:r>
              <a:rPr lang="en-US" sz="2400" dirty="0">
                <a:solidFill>
                  <a:srgbClr val="46494A"/>
                </a:solidFill>
                <a:latin typeface="Roboto Medium"/>
              </a:rPr>
              <a:t>Use Case: Tax Knowledge Graph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877C98D-9569-4858-8502-CA556ACB529F}"/>
              </a:ext>
            </a:extLst>
          </p:cNvPr>
          <p:cNvSpPr txBox="1">
            <a:spLocks/>
          </p:cNvSpPr>
          <p:nvPr/>
        </p:nvSpPr>
        <p:spPr>
          <a:xfrm>
            <a:off x="838200" y="6465149"/>
            <a:ext cx="10515600" cy="392851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rgbClr val="59595B"/>
                </a:solidFill>
                <a:latin typeface="Roboto"/>
                <a:ea typeface="Roboto" panose="02000000000000000000" pitchFamily="2" charset="0"/>
              </a:rPr>
              <a:t>Yu, Jay. “Knowledge Graph Use Cases @ Intuit”. Stanford CS 520 Knowledge Graphs. 26 March 2020. Accessed 23 July 2020. </a:t>
            </a:r>
            <a:r>
              <a:rPr lang="en-US" sz="1000" dirty="0">
                <a:latin typeface="Roboto"/>
                <a:ea typeface="Roboto" panose="02000000000000000000" pitchFamily="2" charset="0"/>
                <a:hlinkClick r:id="rId3"/>
              </a:rPr>
              <a:t>https://www.youtube.com/watch?v=bvwjG-3qAmY&amp;feature=youtu.be</a:t>
            </a:r>
            <a:r>
              <a:rPr lang="en-US" sz="1000" dirty="0">
                <a:solidFill>
                  <a:srgbClr val="59595B"/>
                </a:solidFill>
                <a:latin typeface="Roboto"/>
                <a:ea typeface="Roboto" panose="02000000000000000000" pitchFamily="2" charset="0"/>
              </a:rPr>
              <a:t>.</a:t>
            </a:r>
            <a:endParaRPr lang="en-US" dirty="0"/>
          </a:p>
        </p:txBody>
      </p:sp>
      <p:pic>
        <p:nvPicPr>
          <p:cNvPr id="2" name="Picture 2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B39C1E72-0192-47A7-A14A-D74A7C3DF6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005" y="769981"/>
            <a:ext cx="10597251" cy="608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1304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A66189B-A501-F145-BEBC-A45EC6677FCE}"/>
              </a:ext>
            </a:extLst>
          </p:cNvPr>
          <p:cNvGrpSpPr/>
          <p:nvPr/>
        </p:nvGrpSpPr>
        <p:grpSpPr>
          <a:xfrm>
            <a:off x="118071" y="0"/>
            <a:ext cx="2678711" cy="765803"/>
            <a:chOff x="118071" y="0"/>
            <a:chExt cx="3193734" cy="91304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490C79C-ABAC-ED4D-B9F0-967F04AF2B3C}"/>
                </a:ext>
              </a:extLst>
            </p:cNvPr>
            <p:cNvGrpSpPr/>
            <p:nvPr/>
          </p:nvGrpSpPr>
          <p:grpSpPr>
            <a:xfrm>
              <a:off x="1084870" y="0"/>
              <a:ext cx="2226935" cy="872750"/>
              <a:chOff x="1188061" y="-53204"/>
              <a:chExt cx="2226935" cy="872750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3B4EF69-FD4D-FE4B-B6C5-75F857BD2C83}"/>
                  </a:ext>
                </a:extLst>
              </p:cNvPr>
              <p:cNvSpPr txBox="1"/>
              <p:nvPr/>
            </p:nvSpPr>
            <p:spPr>
              <a:xfrm>
                <a:off x="1188061" y="-53204"/>
                <a:ext cx="2226935" cy="660512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>
                    <a:solidFill>
                      <a:srgbClr val="46494A"/>
                    </a:solidFill>
                    <a:latin typeface="Roboto Medium" pitchFamily="2" charset="0"/>
                    <a:ea typeface="Roboto Medium" pitchFamily="2" charset="0"/>
                  </a:rPr>
                  <a:t>synaptica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55CF2B5-73FC-8641-AAE6-F2180A8338C8}"/>
                  </a:ext>
                </a:extLst>
              </p:cNvPr>
              <p:cNvSpPr txBox="1"/>
              <p:nvPr/>
            </p:nvSpPr>
            <p:spPr>
              <a:xfrm>
                <a:off x="1192838" y="489290"/>
                <a:ext cx="2217381" cy="3302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spc="50" dirty="0">
                    <a:solidFill>
                      <a:srgbClr val="329CA2"/>
                    </a:solidFill>
                    <a:latin typeface="Roboto Medium" pitchFamily="2" charset="0"/>
                    <a:ea typeface="Roboto Medium" pitchFamily="2" charset="0"/>
                  </a:rPr>
                  <a:t>25 years of innovation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8CEBEEC-C65A-5144-BD19-69EC32184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071" y="97396"/>
              <a:ext cx="1019555" cy="815644"/>
            </a:xfrm>
            <a:prstGeom prst="rect">
              <a:avLst/>
            </a:prstGeom>
            <a:effectLst/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FB2EB914-0876-AC4D-AAC6-AB49DDBE7472}"/>
              </a:ext>
            </a:extLst>
          </p:cNvPr>
          <p:cNvSpPr/>
          <p:nvPr/>
        </p:nvSpPr>
        <p:spPr>
          <a:xfrm>
            <a:off x="4184604" y="192913"/>
            <a:ext cx="7890913" cy="461665"/>
          </a:xfrm>
          <a:prstGeom prst="rect">
            <a:avLst/>
          </a:prstGeom>
          <a:effectLst/>
        </p:spPr>
        <p:txBody>
          <a:bodyPr wrap="square" anchor="t">
            <a:spAutoFit/>
          </a:bodyPr>
          <a:lstStyle/>
          <a:p>
            <a:pPr algn="r"/>
            <a:r>
              <a:rPr lang="en-US" sz="2400" dirty="0">
                <a:solidFill>
                  <a:srgbClr val="46494A"/>
                </a:solidFill>
                <a:latin typeface="Roboto Medium"/>
              </a:rPr>
              <a:t>Use Case: Financial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5C466E8-04FC-4A73-B565-AF405DABB7D7}"/>
              </a:ext>
            </a:extLst>
          </p:cNvPr>
          <p:cNvSpPr>
            <a:spLocks noGrp="1"/>
          </p:cNvSpPr>
          <p:nvPr/>
        </p:nvSpPr>
        <p:spPr>
          <a:xfrm>
            <a:off x="838309" y="1268506"/>
            <a:ext cx="10515600" cy="52209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dirty="0">
                <a:solidFill>
                  <a:srgbClr val="46494A"/>
                </a:solidFill>
                <a:latin typeface="Roboto"/>
                <a:cs typeface="Helvetica"/>
              </a:rPr>
              <a:t>JP Morgan Chase &amp; Co.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endParaRPr lang="en-US" sz="2400" dirty="0">
              <a:solidFill>
                <a:srgbClr val="46494A"/>
              </a:solidFill>
              <a:latin typeface="Roboto"/>
              <a:ea typeface="Roboto" panose="02000000000000000000" pitchFamily="2" charset="0"/>
              <a:cs typeface="Helvetica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46494A"/>
                </a:solidFill>
                <a:latin typeface="Roboto"/>
              </a:rPr>
              <a:t>Traversing a graph for fraud detection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46494A"/>
                </a:solidFill>
                <a:latin typeface="Roboto"/>
                <a:cs typeface="Arial"/>
              </a:rPr>
              <a:t>Knowledge graph is used internally, not for end users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n-US" sz="2400" dirty="0">
              <a:solidFill>
                <a:srgbClr val="46494A"/>
              </a:solidFill>
              <a:latin typeface="Roboto"/>
              <a:cs typeface="Arial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n-US" sz="2400" dirty="0">
              <a:solidFill>
                <a:srgbClr val="46494A"/>
              </a:solidFill>
              <a:latin typeface="Roboto"/>
              <a:cs typeface="Arial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877C98D-9569-4858-8502-CA556ACB529F}"/>
              </a:ext>
            </a:extLst>
          </p:cNvPr>
          <p:cNvSpPr txBox="1">
            <a:spLocks/>
          </p:cNvSpPr>
          <p:nvPr/>
        </p:nvSpPr>
        <p:spPr>
          <a:xfrm>
            <a:off x="838200" y="6465149"/>
            <a:ext cx="10515600" cy="392851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rgbClr val="59595B"/>
                </a:solidFill>
                <a:latin typeface="Roboto"/>
                <a:ea typeface="Roboto" panose="02000000000000000000" pitchFamily="2" charset="0"/>
              </a:rPr>
              <a:t>Saxena, Apoorv. “Applications of Knowledge Graphs”. Stanford CS 520 Knowledge Graphs. 26 March 2020. Accessed 23 July 2020. </a:t>
            </a:r>
            <a:r>
              <a:rPr lang="en-US" sz="1000" dirty="0">
                <a:latin typeface="Roboto"/>
                <a:ea typeface="Roboto" panose="02000000000000000000" pitchFamily="2" charset="0"/>
                <a:hlinkClick r:id="rId3"/>
              </a:rPr>
              <a:t>https://www.youtube.com/watch?v=bvwjG-3qAmY&amp;feature=youtu.be</a:t>
            </a:r>
            <a:r>
              <a:rPr lang="en-US" sz="1000" dirty="0">
                <a:solidFill>
                  <a:srgbClr val="59595B"/>
                </a:solidFill>
                <a:latin typeface="Roboto"/>
                <a:ea typeface="Roboto" panose="02000000000000000000" pitchFamily="2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9403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BD32D15E-5DDD-4ED1-A774-6C41A1FAA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715" y="767017"/>
            <a:ext cx="10632156" cy="596963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A66189B-A501-F145-BEBC-A45EC6677FCE}"/>
              </a:ext>
            </a:extLst>
          </p:cNvPr>
          <p:cNvGrpSpPr/>
          <p:nvPr/>
        </p:nvGrpSpPr>
        <p:grpSpPr>
          <a:xfrm>
            <a:off x="118071" y="0"/>
            <a:ext cx="2678711" cy="765803"/>
            <a:chOff x="118071" y="0"/>
            <a:chExt cx="3193734" cy="91304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490C79C-ABAC-ED4D-B9F0-967F04AF2B3C}"/>
                </a:ext>
              </a:extLst>
            </p:cNvPr>
            <p:cNvGrpSpPr/>
            <p:nvPr/>
          </p:nvGrpSpPr>
          <p:grpSpPr>
            <a:xfrm>
              <a:off x="1084870" y="0"/>
              <a:ext cx="2226935" cy="872750"/>
              <a:chOff x="1188061" y="-53204"/>
              <a:chExt cx="2226935" cy="872750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3B4EF69-FD4D-FE4B-B6C5-75F857BD2C83}"/>
                  </a:ext>
                </a:extLst>
              </p:cNvPr>
              <p:cNvSpPr txBox="1"/>
              <p:nvPr/>
            </p:nvSpPr>
            <p:spPr>
              <a:xfrm>
                <a:off x="1188061" y="-53204"/>
                <a:ext cx="2226935" cy="660512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>
                    <a:solidFill>
                      <a:srgbClr val="46494A"/>
                    </a:solidFill>
                    <a:latin typeface="Roboto Medium" pitchFamily="2" charset="0"/>
                    <a:ea typeface="Roboto Medium" pitchFamily="2" charset="0"/>
                  </a:rPr>
                  <a:t>synaptica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55CF2B5-73FC-8641-AAE6-F2180A8338C8}"/>
                  </a:ext>
                </a:extLst>
              </p:cNvPr>
              <p:cNvSpPr txBox="1"/>
              <p:nvPr/>
            </p:nvSpPr>
            <p:spPr>
              <a:xfrm>
                <a:off x="1192838" y="489290"/>
                <a:ext cx="2217381" cy="3302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spc="50" dirty="0">
                    <a:solidFill>
                      <a:srgbClr val="329CA2"/>
                    </a:solidFill>
                    <a:latin typeface="Roboto Medium" pitchFamily="2" charset="0"/>
                    <a:ea typeface="Roboto Medium" pitchFamily="2" charset="0"/>
                  </a:rPr>
                  <a:t>25 years of innovation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8CEBEEC-C65A-5144-BD19-69EC32184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071" y="97396"/>
              <a:ext cx="1019555" cy="815644"/>
            </a:xfrm>
            <a:prstGeom prst="rect">
              <a:avLst/>
            </a:prstGeom>
            <a:effectLst/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FB2EB914-0876-AC4D-AAC6-AB49DDBE7472}"/>
              </a:ext>
            </a:extLst>
          </p:cNvPr>
          <p:cNvSpPr/>
          <p:nvPr/>
        </p:nvSpPr>
        <p:spPr>
          <a:xfrm>
            <a:off x="4184604" y="192913"/>
            <a:ext cx="7890913" cy="461665"/>
          </a:xfrm>
          <a:prstGeom prst="rect">
            <a:avLst/>
          </a:prstGeom>
          <a:effectLst/>
        </p:spPr>
        <p:txBody>
          <a:bodyPr wrap="square" anchor="t">
            <a:spAutoFit/>
          </a:bodyPr>
          <a:lstStyle/>
          <a:p>
            <a:pPr algn="r"/>
            <a:r>
              <a:rPr lang="en-US" sz="2400" dirty="0">
                <a:solidFill>
                  <a:srgbClr val="46494A"/>
                </a:solidFill>
                <a:latin typeface="Roboto Medium"/>
              </a:rPr>
              <a:t>Use Case: Financial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5799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A66189B-A501-F145-BEBC-A45EC6677FCE}"/>
              </a:ext>
            </a:extLst>
          </p:cNvPr>
          <p:cNvGrpSpPr/>
          <p:nvPr/>
        </p:nvGrpSpPr>
        <p:grpSpPr>
          <a:xfrm>
            <a:off x="118071" y="0"/>
            <a:ext cx="2678711" cy="765803"/>
            <a:chOff x="118071" y="0"/>
            <a:chExt cx="3193734" cy="91304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490C79C-ABAC-ED4D-B9F0-967F04AF2B3C}"/>
                </a:ext>
              </a:extLst>
            </p:cNvPr>
            <p:cNvGrpSpPr/>
            <p:nvPr/>
          </p:nvGrpSpPr>
          <p:grpSpPr>
            <a:xfrm>
              <a:off x="1084870" y="0"/>
              <a:ext cx="2226935" cy="872750"/>
              <a:chOff x="1188061" y="-53204"/>
              <a:chExt cx="2226935" cy="872750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3B4EF69-FD4D-FE4B-B6C5-75F857BD2C83}"/>
                  </a:ext>
                </a:extLst>
              </p:cNvPr>
              <p:cNvSpPr txBox="1"/>
              <p:nvPr/>
            </p:nvSpPr>
            <p:spPr>
              <a:xfrm>
                <a:off x="1188061" y="-53204"/>
                <a:ext cx="2226935" cy="660512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>
                    <a:solidFill>
                      <a:srgbClr val="46494A"/>
                    </a:solidFill>
                    <a:latin typeface="Roboto Medium" pitchFamily="2" charset="0"/>
                    <a:ea typeface="Roboto Medium" pitchFamily="2" charset="0"/>
                  </a:rPr>
                  <a:t>synaptica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55CF2B5-73FC-8641-AAE6-F2180A8338C8}"/>
                  </a:ext>
                </a:extLst>
              </p:cNvPr>
              <p:cNvSpPr txBox="1"/>
              <p:nvPr/>
            </p:nvSpPr>
            <p:spPr>
              <a:xfrm>
                <a:off x="1192838" y="489290"/>
                <a:ext cx="2217381" cy="3302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spc="50" dirty="0">
                    <a:solidFill>
                      <a:srgbClr val="329CA2"/>
                    </a:solidFill>
                    <a:latin typeface="Roboto Medium" pitchFamily="2" charset="0"/>
                    <a:ea typeface="Roboto Medium" pitchFamily="2" charset="0"/>
                  </a:rPr>
                  <a:t>25 years of innovation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8CEBEEC-C65A-5144-BD19-69EC32184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071" y="97396"/>
              <a:ext cx="1019555" cy="815644"/>
            </a:xfrm>
            <a:prstGeom prst="rect">
              <a:avLst/>
            </a:prstGeom>
            <a:effectLst/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FB2EB914-0876-AC4D-AAC6-AB49DDBE7472}"/>
              </a:ext>
            </a:extLst>
          </p:cNvPr>
          <p:cNvSpPr/>
          <p:nvPr/>
        </p:nvSpPr>
        <p:spPr>
          <a:xfrm>
            <a:off x="4184604" y="192913"/>
            <a:ext cx="7890913" cy="461665"/>
          </a:xfrm>
          <a:prstGeom prst="rect">
            <a:avLst/>
          </a:prstGeom>
          <a:effectLst/>
        </p:spPr>
        <p:txBody>
          <a:bodyPr wrap="square" anchor="t">
            <a:spAutoFit/>
          </a:bodyPr>
          <a:lstStyle/>
          <a:p>
            <a:pPr algn="r"/>
            <a:r>
              <a:rPr lang="en-US" sz="2400" dirty="0">
                <a:solidFill>
                  <a:srgbClr val="46494A"/>
                </a:solidFill>
                <a:latin typeface="Roboto Medium"/>
              </a:rPr>
              <a:t>Use Case: General Knowledge Graphs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5C466E8-04FC-4A73-B565-AF405DABB7D7}"/>
              </a:ext>
            </a:extLst>
          </p:cNvPr>
          <p:cNvSpPr>
            <a:spLocks noGrp="1"/>
          </p:cNvSpPr>
          <p:nvPr/>
        </p:nvSpPr>
        <p:spPr>
          <a:xfrm>
            <a:off x="838309" y="1268506"/>
            <a:ext cx="10515600" cy="52209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dirty="0">
                <a:solidFill>
                  <a:srgbClr val="46494A"/>
                </a:solidFill>
                <a:latin typeface="Roboto"/>
                <a:cs typeface="Helvetica"/>
              </a:rPr>
              <a:t>Diffbot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endParaRPr lang="en-US" sz="2400" dirty="0">
              <a:solidFill>
                <a:srgbClr val="46494A"/>
              </a:solidFill>
              <a:latin typeface="Roboto"/>
              <a:ea typeface="Roboto" panose="02000000000000000000" pitchFamily="2" charset="0"/>
              <a:cs typeface="Helvetica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46494A"/>
                </a:solidFill>
                <a:latin typeface="Roboto"/>
              </a:rPr>
              <a:t>General knowledge database reflecting human knowledge</a:t>
            </a:r>
            <a:endParaRPr lang="en-US" sz="2400" dirty="0">
              <a:solidFill>
                <a:srgbClr val="46494A"/>
              </a:solidFill>
              <a:latin typeface="Roboto"/>
              <a:cs typeface="Arial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46494A"/>
                </a:solidFill>
                <a:latin typeface="Roboto"/>
                <a:cs typeface="Arial"/>
              </a:rPr>
              <a:t>Automatically synthesized knowledge graph from full public web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46494A"/>
                </a:solidFill>
                <a:latin typeface="Roboto"/>
                <a:cs typeface="Arial"/>
              </a:rPr>
              <a:t>10+ billion entities and 1 trillion+ facts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46494A"/>
                </a:solidFill>
                <a:latin typeface="Roboto"/>
                <a:cs typeface="Arial"/>
              </a:rPr>
              <a:t>Accessible via API, dashboard, and integrations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n-US" sz="2400" dirty="0">
              <a:solidFill>
                <a:srgbClr val="46494A"/>
              </a:solidFill>
              <a:latin typeface="Roboto"/>
              <a:cs typeface="Arial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n-US" sz="2400" dirty="0">
              <a:solidFill>
                <a:srgbClr val="46494A"/>
              </a:solidFill>
              <a:latin typeface="Roboto"/>
              <a:cs typeface="Arial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877C98D-9569-4858-8502-CA556ACB529F}"/>
              </a:ext>
            </a:extLst>
          </p:cNvPr>
          <p:cNvSpPr txBox="1">
            <a:spLocks/>
          </p:cNvSpPr>
          <p:nvPr/>
        </p:nvSpPr>
        <p:spPr>
          <a:xfrm>
            <a:off x="838200" y="6465149"/>
            <a:ext cx="10515600" cy="392851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rgbClr val="59595B"/>
                </a:solidFill>
                <a:latin typeface="Roboto"/>
                <a:ea typeface="Roboto" panose="02000000000000000000" pitchFamily="2" charset="0"/>
              </a:rPr>
              <a:t>Tung, Mike. “What Are Some Advanced Knowledge Graphs?”. Stanford CS 520 Knowledge Graphs. 26 March 2020. Accessed 23 July 2020. </a:t>
            </a:r>
            <a:r>
              <a:rPr lang="en-US" sz="1000" dirty="0">
                <a:latin typeface="Roboto"/>
                <a:ea typeface="Roboto" panose="02000000000000000000" pitchFamily="2" charset="0"/>
                <a:hlinkClick r:id="rId3"/>
              </a:rPr>
              <a:t>https://www.youtube.com/watch?v=bvwjG-3qAmY&amp;feature=youtu.be</a:t>
            </a:r>
            <a:r>
              <a:rPr lang="en-US" sz="1000" dirty="0">
                <a:solidFill>
                  <a:srgbClr val="59595B"/>
                </a:solidFill>
                <a:latin typeface="Roboto"/>
                <a:ea typeface="Roboto" panose="02000000000000000000" pitchFamily="2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8376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42D18635-6A96-4738-B3D4-4C14AB33A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715" y="768089"/>
            <a:ext cx="10632156" cy="596748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A66189B-A501-F145-BEBC-A45EC6677FCE}"/>
              </a:ext>
            </a:extLst>
          </p:cNvPr>
          <p:cNvGrpSpPr/>
          <p:nvPr/>
        </p:nvGrpSpPr>
        <p:grpSpPr>
          <a:xfrm>
            <a:off x="118071" y="0"/>
            <a:ext cx="2678711" cy="765803"/>
            <a:chOff x="118071" y="0"/>
            <a:chExt cx="3193734" cy="91304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490C79C-ABAC-ED4D-B9F0-967F04AF2B3C}"/>
                </a:ext>
              </a:extLst>
            </p:cNvPr>
            <p:cNvGrpSpPr/>
            <p:nvPr/>
          </p:nvGrpSpPr>
          <p:grpSpPr>
            <a:xfrm>
              <a:off x="1084870" y="0"/>
              <a:ext cx="2226935" cy="872750"/>
              <a:chOff x="1188061" y="-53204"/>
              <a:chExt cx="2226935" cy="872750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3B4EF69-FD4D-FE4B-B6C5-75F857BD2C83}"/>
                  </a:ext>
                </a:extLst>
              </p:cNvPr>
              <p:cNvSpPr txBox="1"/>
              <p:nvPr/>
            </p:nvSpPr>
            <p:spPr>
              <a:xfrm>
                <a:off x="1188061" y="-53204"/>
                <a:ext cx="2226935" cy="660512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>
                    <a:solidFill>
                      <a:srgbClr val="46494A"/>
                    </a:solidFill>
                    <a:latin typeface="Roboto Medium" pitchFamily="2" charset="0"/>
                    <a:ea typeface="Roboto Medium" pitchFamily="2" charset="0"/>
                  </a:rPr>
                  <a:t>synaptica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55CF2B5-73FC-8641-AAE6-F2180A8338C8}"/>
                  </a:ext>
                </a:extLst>
              </p:cNvPr>
              <p:cNvSpPr txBox="1"/>
              <p:nvPr/>
            </p:nvSpPr>
            <p:spPr>
              <a:xfrm>
                <a:off x="1192838" y="489290"/>
                <a:ext cx="2217381" cy="3302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spc="50" dirty="0">
                    <a:solidFill>
                      <a:srgbClr val="329CA2"/>
                    </a:solidFill>
                    <a:latin typeface="Roboto Medium" pitchFamily="2" charset="0"/>
                    <a:ea typeface="Roboto Medium" pitchFamily="2" charset="0"/>
                  </a:rPr>
                  <a:t>25 years of innovation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8CEBEEC-C65A-5144-BD19-69EC32184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071" y="97396"/>
              <a:ext cx="1019555" cy="815644"/>
            </a:xfrm>
            <a:prstGeom prst="rect">
              <a:avLst/>
            </a:prstGeom>
            <a:effectLst/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FB2EB914-0876-AC4D-AAC6-AB49DDBE7472}"/>
              </a:ext>
            </a:extLst>
          </p:cNvPr>
          <p:cNvSpPr/>
          <p:nvPr/>
        </p:nvSpPr>
        <p:spPr>
          <a:xfrm>
            <a:off x="4184604" y="192913"/>
            <a:ext cx="7890913" cy="461665"/>
          </a:xfrm>
          <a:prstGeom prst="rect">
            <a:avLst/>
          </a:prstGeom>
          <a:effectLst/>
        </p:spPr>
        <p:txBody>
          <a:bodyPr wrap="square" anchor="t">
            <a:spAutoFit/>
          </a:bodyPr>
          <a:lstStyle/>
          <a:p>
            <a:pPr algn="r"/>
            <a:r>
              <a:rPr lang="en-US" sz="2400" dirty="0">
                <a:solidFill>
                  <a:srgbClr val="46494A"/>
                </a:solidFill>
                <a:latin typeface="Roboto Medium"/>
              </a:rPr>
              <a:t>Use Case: General Knowledge Graphs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2777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A66189B-A501-F145-BEBC-A45EC6677FCE}"/>
              </a:ext>
            </a:extLst>
          </p:cNvPr>
          <p:cNvGrpSpPr/>
          <p:nvPr/>
        </p:nvGrpSpPr>
        <p:grpSpPr>
          <a:xfrm>
            <a:off x="118071" y="0"/>
            <a:ext cx="2678711" cy="765803"/>
            <a:chOff x="118071" y="0"/>
            <a:chExt cx="3193734" cy="91304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490C79C-ABAC-ED4D-B9F0-967F04AF2B3C}"/>
                </a:ext>
              </a:extLst>
            </p:cNvPr>
            <p:cNvGrpSpPr/>
            <p:nvPr/>
          </p:nvGrpSpPr>
          <p:grpSpPr>
            <a:xfrm>
              <a:off x="1084870" y="0"/>
              <a:ext cx="2226935" cy="872750"/>
              <a:chOff x="1188061" y="-53204"/>
              <a:chExt cx="2226935" cy="872750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3B4EF69-FD4D-FE4B-B6C5-75F857BD2C83}"/>
                  </a:ext>
                </a:extLst>
              </p:cNvPr>
              <p:cNvSpPr txBox="1"/>
              <p:nvPr/>
            </p:nvSpPr>
            <p:spPr>
              <a:xfrm>
                <a:off x="1188061" y="-53204"/>
                <a:ext cx="2226935" cy="660512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>
                    <a:solidFill>
                      <a:srgbClr val="46494A"/>
                    </a:solidFill>
                    <a:latin typeface="Roboto Medium" pitchFamily="2" charset="0"/>
                    <a:ea typeface="Roboto Medium" pitchFamily="2" charset="0"/>
                  </a:rPr>
                  <a:t>synaptica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55CF2B5-73FC-8641-AAE6-F2180A8338C8}"/>
                  </a:ext>
                </a:extLst>
              </p:cNvPr>
              <p:cNvSpPr txBox="1"/>
              <p:nvPr/>
            </p:nvSpPr>
            <p:spPr>
              <a:xfrm>
                <a:off x="1192838" y="489290"/>
                <a:ext cx="2217381" cy="3302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spc="50" dirty="0">
                    <a:solidFill>
                      <a:srgbClr val="329CA2"/>
                    </a:solidFill>
                    <a:latin typeface="Roboto Medium" pitchFamily="2" charset="0"/>
                    <a:ea typeface="Roboto Medium" pitchFamily="2" charset="0"/>
                  </a:rPr>
                  <a:t>25 years of innovation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8CEBEEC-C65A-5144-BD19-69EC32184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071" y="97396"/>
              <a:ext cx="1019555" cy="815644"/>
            </a:xfrm>
            <a:prstGeom prst="rect">
              <a:avLst/>
            </a:prstGeom>
            <a:effectLst/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FB2EB914-0876-AC4D-AAC6-AB49DDBE7472}"/>
              </a:ext>
            </a:extLst>
          </p:cNvPr>
          <p:cNvSpPr/>
          <p:nvPr/>
        </p:nvSpPr>
        <p:spPr>
          <a:xfrm>
            <a:off x="4184604" y="192913"/>
            <a:ext cx="7890913" cy="461665"/>
          </a:xfrm>
          <a:prstGeom prst="rect">
            <a:avLst/>
          </a:prstGeom>
          <a:effectLst/>
        </p:spPr>
        <p:txBody>
          <a:bodyPr wrap="square" anchor="t">
            <a:spAutoFit/>
          </a:bodyPr>
          <a:lstStyle/>
          <a:p>
            <a:pPr algn="r"/>
            <a:r>
              <a:rPr lang="en-US" sz="2400" dirty="0">
                <a:solidFill>
                  <a:srgbClr val="46494A"/>
                </a:solidFill>
                <a:latin typeface="Roboto Medium"/>
              </a:rPr>
              <a:t>Summary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5C466E8-04FC-4A73-B565-AF405DABB7D7}"/>
              </a:ext>
            </a:extLst>
          </p:cNvPr>
          <p:cNvSpPr>
            <a:spLocks noGrp="1"/>
          </p:cNvSpPr>
          <p:nvPr/>
        </p:nvSpPr>
        <p:spPr>
          <a:xfrm>
            <a:off x="838309" y="1268506"/>
            <a:ext cx="10515600" cy="52209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dirty="0">
                <a:solidFill>
                  <a:srgbClr val="46494A"/>
                </a:solidFill>
                <a:latin typeface="Roboto"/>
                <a:cs typeface="Helvetica"/>
              </a:rPr>
              <a:t>In summary,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endParaRPr lang="en-US" sz="2400" dirty="0">
              <a:solidFill>
                <a:srgbClr val="46494A"/>
              </a:solidFill>
              <a:latin typeface="Roboto"/>
              <a:ea typeface="Roboto" panose="02000000000000000000" pitchFamily="2" charset="0"/>
              <a:cs typeface="Helvetica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46494A"/>
                </a:solidFill>
                <a:latin typeface="Roboto"/>
                <a:cs typeface="Arial"/>
              </a:rPr>
              <a:t>Knowledge graphs are being used across industry sectors and business units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46494A"/>
                </a:solidFill>
                <a:latin typeface="Roboto"/>
                <a:cs typeface="Arial"/>
              </a:rPr>
              <a:t>Use cases are diverse: content tagging, machine learning, analytics dashboards, integrating from multiple sources, etc...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46494A"/>
                </a:solidFill>
                <a:latin typeface="Roboto"/>
                <a:cs typeface="Arial"/>
              </a:rPr>
              <a:t>Information management professionals can get started in knowledge graphs without computer science backgrounds</a:t>
            </a:r>
          </a:p>
        </p:txBody>
      </p:sp>
    </p:spTree>
    <p:extLst>
      <p:ext uri="{BB962C8B-B14F-4D97-AF65-F5344CB8AC3E}">
        <p14:creationId xmlns:p14="http://schemas.microsoft.com/office/powerpoint/2010/main" val="391578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699DC46-0C16-EC4D-9B8A-C82D75D8E225}"/>
              </a:ext>
            </a:extLst>
          </p:cNvPr>
          <p:cNvSpPr/>
          <p:nvPr/>
        </p:nvSpPr>
        <p:spPr>
          <a:xfrm>
            <a:off x="4068124" y="0"/>
            <a:ext cx="8125464" cy="6858000"/>
          </a:xfrm>
          <a:prstGeom prst="rect">
            <a:avLst/>
          </a:prstGeom>
          <a:solidFill>
            <a:srgbClr val="329C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867" b="1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8ABA23-9842-BB48-9ADE-CD54DC3B286D}"/>
              </a:ext>
            </a:extLst>
          </p:cNvPr>
          <p:cNvSpPr/>
          <p:nvPr/>
        </p:nvSpPr>
        <p:spPr>
          <a:xfrm>
            <a:off x="4068124" y="1375682"/>
            <a:ext cx="8125464" cy="4101556"/>
          </a:xfrm>
          <a:prstGeom prst="rect">
            <a:avLst/>
          </a:prstGeom>
          <a:effectLst/>
        </p:spPr>
        <p:txBody>
          <a:bodyPr wrap="square" anchor="ctr" anchorCtr="0">
            <a:no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effectLst>
                  <a:outerShdw blurRad="50800" dist="50800" dir="2700000" algn="tl" rotWithShape="0">
                    <a:srgbClr val="46494A">
                      <a:alpha val="40000"/>
                    </a:srgbClr>
                  </a:outerShdw>
                </a:effectLst>
                <a:latin typeface="Roboto Medium" pitchFamily="2" charset="0"/>
                <a:ea typeface="Roboto Medium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www.synaptica.com</a:t>
            </a:r>
            <a:endParaRPr lang="en-US" sz="4400" dirty="0">
              <a:solidFill>
                <a:schemeClr val="bg1"/>
              </a:solidFill>
              <a:effectLst>
                <a:outerShdw blurRad="50800" dist="50800" dir="2700000" algn="tl" rotWithShape="0">
                  <a:srgbClr val="46494A">
                    <a:alpha val="40000"/>
                  </a:srgbClr>
                </a:outerShdw>
              </a:effectLst>
              <a:latin typeface="Roboto Medium" pitchFamily="2" charset="0"/>
              <a:ea typeface="Roboto Medium" pitchFamily="2" charset="0"/>
            </a:endParaRPr>
          </a:p>
          <a:p>
            <a:pPr algn="ctr"/>
            <a:endParaRPr lang="en-US" sz="4400" dirty="0">
              <a:solidFill>
                <a:schemeClr val="bg1"/>
              </a:solidFill>
              <a:effectLst>
                <a:outerShdw blurRad="50800" dist="50800" dir="2700000" algn="tl" rotWithShape="0">
                  <a:srgbClr val="46494A">
                    <a:alpha val="40000"/>
                  </a:srgbClr>
                </a:outerShdw>
              </a:effectLst>
              <a:latin typeface="Roboto Medium" pitchFamily="2" charset="0"/>
              <a:ea typeface="Roboto Medium" pitchFamily="2" charset="0"/>
            </a:endParaRPr>
          </a:p>
          <a:p>
            <a:pPr algn="ctr"/>
            <a:r>
              <a:rPr lang="en-US" sz="4400" dirty="0">
                <a:solidFill>
                  <a:schemeClr val="bg1"/>
                </a:solidFill>
                <a:effectLst>
                  <a:outerShdw blurRad="50800" dist="50800" dir="2700000" algn="tl" rotWithShape="0">
                    <a:srgbClr val="46494A">
                      <a:alpha val="40000"/>
                    </a:srgbClr>
                  </a:outerShdw>
                </a:effectLst>
                <a:latin typeface="Roboto Medium" pitchFamily="2" charset="0"/>
                <a:ea typeface="Roboto Medium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info@synaptica.com</a:t>
            </a:r>
            <a:r>
              <a:rPr lang="en-US" sz="4400" dirty="0">
                <a:solidFill>
                  <a:schemeClr val="bg1"/>
                </a:solidFill>
                <a:effectLst>
                  <a:outerShdw blurRad="50800" dist="50800" dir="2700000" algn="tl" rotWithShape="0">
                    <a:srgbClr val="46494A">
                      <a:alpha val="40000"/>
                    </a:srgbClr>
                  </a:outerShdw>
                </a:effectLst>
                <a:latin typeface="Roboto Medium" pitchFamily="2" charset="0"/>
                <a:ea typeface="Roboto Medium" pitchFamily="2" charset="0"/>
              </a:rPr>
              <a:t>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A313E92-4ECE-F64B-BCAC-807A1D32EFB7}"/>
              </a:ext>
            </a:extLst>
          </p:cNvPr>
          <p:cNvGrpSpPr/>
          <p:nvPr/>
        </p:nvGrpSpPr>
        <p:grpSpPr>
          <a:xfrm>
            <a:off x="192037" y="1375682"/>
            <a:ext cx="3684845" cy="4101556"/>
            <a:chOff x="171130" y="1356185"/>
            <a:chExt cx="3684845" cy="4101556"/>
          </a:xfrm>
          <a:effectLst/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C1B2112-52FC-264F-A190-C44C4507D05E}"/>
                </a:ext>
              </a:extLst>
            </p:cNvPr>
            <p:cNvSpPr txBox="1"/>
            <p:nvPr/>
          </p:nvSpPr>
          <p:spPr>
            <a:xfrm>
              <a:off x="407183" y="4143050"/>
              <a:ext cx="3212739" cy="92333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46494A"/>
                  </a:solidFill>
                  <a:latin typeface="Roboto Medium" pitchFamily="2" charset="0"/>
                  <a:ea typeface="Roboto Medium" pitchFamily="2" charset="0"/>
                </a:rPr>
                <a:t>synaptica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6BEC7B5-2C46-1046-818D-E898245933FF}"/>
                </a:ext>
              </a:extLst>
            </p:cNvPr>
            <p:cNvSpPr txBox="1"/>
            <p:nvPr/>
          </p:nvSpPr>
          <p:spPr>
            <a:xfrm>
              <a:off x="640420" y="5057631"/>
              <a:ext cx="27462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329CA2"/>
                  </a:solidFill>
                  <a:latin typeface="Roboto Medium" pitchFamily="2" charset="0"/>
                  <a:ea typeface="Roboto Medium" pitchFamily="2" charset="0"/>
                </a:rPr>
                <a:t>25 years of innovation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AE3665F-7766-FF4C-A627-59BFCBB44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1130" y="1356185"/>
              <a:ext cx="3684845" cy="2947876"/>
            </a:xfrm>
            <a:prstGeom prst="rect">
              <a:avLst/>
            </a:prstGeom>
            <a:effectLst/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6BFCF9F-7E86-B948-822F-6597CA4A73F3}"/>
              </a:ext>
            </a:extLst>
          </p:cNvPr>
          <p:cNvSpPr txBox="1"/>
          <p:nvPr/>
        </p:nvSpPr>
        <p:spPr>
          <a:xfrm>
            <a:off x="-1" y="6573520"/>
            <a:ext cx="4068125" cy="28956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100" dirty="0">
                <a:solidFill>
                  <a:srgbClr val="979798"/>
                </a:solidFill>
                <a:latin typeface="Roboto" pitchFamily="2" charset="0"/>
                <a:ea typeface="Roboto" pitchFamily="2" charset="0"/>
              </a:rPr>
              <a:t>© 1995 – 2020, Synaptica</a:t>
            </a:r>
            <a:r>
              <a:rPr lang="en-US" sz="1100" baseline="30000" dirty="0">
                <a:solidFill>
                  <a:srgbClr val="979798"/>
                </a:solidFill>
                <a:latin typeface="Roboto" pitchFamily="2" charset="0"/>
                <a:ea typeface="Roboto" pitchFamily="2" charset="0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1388217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A66189B-A501-F145-BEBC-A45EC6677FCE}"/>
              </a:ext>
            </a:extLst>
          </p:cNvPr>
          <p:cNvGrpSpPr/>
          <p:nvPr/>
        </p:nvGrpSpPr>
        <p:grpSpPr>
          <a:xfrm>
            <a:off x="118071" y="0"/>
            <a:ext cx="2678711" cy="765803"/>
            <a:chOff x="118071" y="0"/>
            <a:chExt cx="3193734" cy="91304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490C79C-ABAC-ED4D-B9F0-967F04AF2B3C}"/>
                </a:ext>
              </a:extLst>
            </p:cNvPr>
            <p:cNvGrpSpPr/>
            <p:nvPr/>
          </p:nvGrpSpPr>
          <p:grpSpPr>
            <a:xfrm>
              <a:off x="1084870" y="0"/>
              <a:ext cx="2226935" cy="872750"/>
              <a:chOff x="1188061" y="-53204"/>
              <a:chExt cx="2226935" cy="872750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3B4EF69-FD4D-FE4B-B6C5-75F857BD2C83}"/>
                  </a:ext>
                </a:extLst>
              </p:cNvPr>
              <p:cNvSpPr txBox="1"/>
              <p:nvPr/>
            </p:nvSpPr>
            <p:spPr>
              <a:xfrm>
                <a:off x="1188061" y="-53204"/>
                <a:ext cx="2226935" cy="660512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>
                    <a:solidFill>
                      <a:srgbClr val="46494A"/>
                    </a:solidFill>
                    <a:latin typeface="Roboto Medium" pitchFamily="2" charset="0"/>
                    <a:ea typeface="Roboto Medium" pitchFamily="2" charset="0"/>
                  </a:rPr>
                  <a:t>synaptica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55CF2B5-73FC-8641-AAE6-F2180A8338C8}"/>
                  </a:ext>
                </a:extLst>
              </p:cNvPr>
              <p:cNvSpPr txBox="1"/>
              <p:nvPr/>
            </p:nvSpPr>
            <p:spPr>
              <a:xfrm>
                <a:off x="1192838" y="489290"/>
                <a:ext cx="2217381" cy="3302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spc="50" dirty="0">
                    <a:solidFill>
                      <a:srgbClr val="329CA2"/>
                    </a:solidFill>
                    <a:latin typeface="Roboto Medium" pitchFamily="2" charset="0"/>
                    <a:ea typeface="Roboto Medium" pitchFamily="2" charset="0"/>
                  </a:rPr>
                  <a:t>25 years of innovation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8CEBEEC-C65A-5144-BD19-69EC32184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071" y="97396"/>
              <a:ext cx="1019555" cy="815644"/>
            </a:xfrm>
            <a:prstGeom prst="rect">
              <a:avLst/>
            </a:prstGeom>
            <a:effectLst/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FB2EB914-0876-AC4D-AAC6-AB49DDBE7472}"/>
              </a:ext>
            </a:extLst>
          </p:cNvPr>
          <p:cNvSpPr/>
          <p:nvPr/>
        </p:nvSpPr>
        <p:spPr>
          <a:xfrm>
            <a:off x="4184604" y="192913"/>
            <a:ext cx="7890913" cy="461665"/>
          </a:xfrm>
          <a:prstGeom prst="rect">
            <a:avLst/>
          </a:prstGeom>
          <a:effectLst/>
        </p:spPr>
        <p:txBody>
          <a:bodyPr wrap="square" anchor="t">
            <a:spAutoFit/>
          </a:bodyPr>
          <a:lstStyle/>
          <a:p>
            <a:pPr algn="r"/>
            <a:r>
              <a:rPr lang="en-US" sz="2400" dirty="0">
                <a:solidFill>
                  <a:srgbClr val="46494A"/>
                </a:solidFill>
                <a:latin typeface="Roboto Medium"/>
              </a:rPr>
              <a:t>The Presenters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160698B-20FE-4C29-8AF5-A9C427634A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0712" y="1124551"/>
            <a:ext cx="1828800" cy="1949344"/>
          </a:xfrm>
          <a:prstGeom prst="ellipse">
            <a:avLst/>
          </a:prstGeom>
          <a:ln w="317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2">
            <a:extLst>
              <a:ext uri="{FF2B5EF4-FFF2-40B4-BE49-F238E27FC236}">
                <a16:creationId xmlns:a16="http://schemas.microsoft.com/office/drawing/2014/main" id="{AF370C1E-4479-441C-8EC6-F3D7810CFA3D}"/>
              </a:ext>
            </a:extLst>
          </p:cNvPr>
          <p:cNvSpPr txBox="1"/>
          <p:nvPr/>
        </p:nvSpPr>
        <p:spPr>
          <a:xfrm>
            <a:off x="1364727" y="3090343"/>
            <a:ext cx="3478295" cy="594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sz="1400" b="1" dirty="0">
                <a:solidFill>
                  <a:srgbClr val="46494A"/>
                </a:solidFill>
                <a:latin typeface="Roboto"/>
                <a:ea typeface="Roboto" panose="02000000000000000000" pitchFamily="2" charset="0"/>
                <a:cs typeface="Helvetica"/>
              </a:rPr>
              <a:t>Ahren E. Lehnert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sz="1400" dirty="0">
                <a:solidFill>
                  <a:srgbClr val="46494A"/>
                </a:solidFill>
                <a:latin typeface="Roboto"/>
                <a:ea typeface="Roboto" panose="02000000000000000000" pitchFamily="2" charset="0"/>
                <a:cs typeface="Helvetica"/>
              </a:rPr>
              <a:t>Senior Manager, Text Analytics Solutions</a:t>
            </a:r>
          </a:p>
        </p:txBody>
      </p:sp>
      <p:sp>
        <p:nvSpPr>
          <p:cNvPr id="14" name="TextBox 3">
            <a:extLst>
              <a:ext uri="{FF2B5EF4-FFF2-40B4-BE49-F238E27FC236}">
                <a16:creationId xmlns:a16="http://schemas.microsoft.com/office/drawing/2014/main" id="{90AACAAC-EE50-4FB1-8FFF-582F4B211D23}"/>
              </a:ext>
            </a:extLst>
          </p:cNvPr>
          <p:cNvSpPr txBox="1"/>
          <p:nvPr/>
        </p:nvSpPr>
        <p:spPr>
          <a:xfrm>
            <a:off x="274078" y="3695306"/>
            <a:ext cx="5661233" cy="136524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sz="1400" dirty="0">
                <a:solidFill>
                  <a:srgbClr val="46494A"/>
                </a:solidFill>
                <a:latin typeface="Roboto"/>
                <a:ea typeface="Roboto" panose="02000000000000000000" pitchFamily="2" charset="0"/>
              </a:rPr>
              <a:t>Information and knowledge management professional with over fifteen years’ experience in taxonomy, text analytics, search, and content and records management. Ahren is Senior Manager, Text Analytics Solutions at Synaptica, LLC, a provider of taxonomy, ontology, and text analytics products and services.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878E2EF-D256-4379-9B52-8149D32BEB68}"/>
              </a:ext>
            </a:extLst>
          </p:cNvPr>
          <p:cNvGrpSpPr/>
          <p:nvPr/>
        </p:nvGrpSpPr>
        <p:grpSpPr>
          <a:xfrm>
            <a:off x="1469429" y="5189391"/>
            <a:ext cx="3271099" cy="1176340"/>
            <a:chOff x="1469429" y="5189391"/>
            <a:chExt cx="3271099" cy="117634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5DBF7652-A43A-4C48-9BD2-2447E71CA050}"/>
                </a:ext>
              </a:extLst>
            </p:cNvPr>
            <p:cNvGrpSpPr/>
            <p:nvPr/>
          </p:nvGrpSpPr>
          <p:grpSpPr>
            <a:xfrm>
              <a:off x="1469429" y="5189391"/>
              <a:ext cx="1914851" cy="338554"/>
              <a:chOff x="1469429" y="5189391"/>
              <a:chExt cx="1914851" cy="338554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A0CFAC7C-0E92-45D1-8D89-759BD6BBF0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69429" y="5190161"/>
                <a:ext cx="337014" cy="337014"/>
              </a:xfrm>
              <a:prstGeom prst="rect">
                <a:avLst/>
              </a:prstGeom>
            </p:spPr>
          </p:pic>
          <p:sp>
            <p:nvSpPr>
              <p:cNvPr id="43" name="TextBox 13">
                <a:extLst>
                  <a:ext uri="{FF2B5EF4-FFF2-40B4-BE49-F238E27FC236}">
                    <a16:creationId xmlns:a16="http://schemas.microsoft.com/office/drawing/2014/main" id="{74775EE4-FF27-470B-AA66-96BD01610867}"/>
                  </a:ext>
                </a:extLst>
              </p:cNvPr>
              <p:cNvSpPr txBox="1"/>
              <p:nvPr/>
            </p:nvSpPr>
            <p:spPr>
              <a:xfrm>
                <a:off x="1818908" y="5189391"/>
                <a:ext cx="1565372" cy="33855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600" dirty="0">
                    <a:solidFill>
                      <a:srgbClr val="1B2884"/>
                    </a:solidFill>
                    <a:latin typeface="Roboto"/>
                    <a:ea typeface="Roboto" panose="02000000000000000000" pitchFamily="2" charset="0"/>
                    <a:cs typeface="Helvetica"/>
                  </a:rPr>
                  <a:t>@ahrenlehnert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B36599A-BDD4-43DC-AC26-6C37E7C9F8D1}"/>
                </a:ext>
              </a:extLst>
            </p:cNvPr>
            <p:cNvGrpSpPr/>
            <p:nvPr/>
          </p:nvGrpSpPr>
          <p:grpSpPr>
            <a:xfrm>
              <a:off x="1469429" y="5608397"/>
              <a:ext cx="3271099" cy="338554"/>
              <a:chOff x="1469429" y="5608397"/>
              <a:chExt cx="3271099" cy="338554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955D3208-64E0-4C1C-97B7-71E52CFF0C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69429" y="5608638"/>
                <a:ext cx="337302" cy="337302"/>
              </a:xfrm>
              <a:prstGeom prst="rect">
                <a:avLst/>
              </a:prstGeom>
            </p:spPr>
          </p:pic>
          <p:sp>
            <p:nvSpPr>
              <p:cNvPr id="41" name="TextBox 11">
                <a:extLst>
                  <a:ext uri="{FF2B5EF4-FFF2-40B4-BE49-F238E27FC236}">
                    <a16:creationId xmlns:a16="http://schemas.microsoft.com/office/drawing/2014/main" id="{E428F6C6-7607-4BEC-89D5-FAD93AE79041}"/>
                  </a:ext>
                </a:extLst>
              </p:cNvPr>
              <p:cNvSpPr txBox="1"/>
              <p:nvPr/>
            </p:nvSpPr>
            <p:spPr>
              <a:xfrm>
                <a:off x="1818908" y="5608397"/>
                <a:ext cx="2921620" cy="33855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600" dirty="0">
                    <a:solidFill>
                      <a:srgbClr val="1B2884"/>
                    </a:solidFill>
                    <a:latin typeface="Roboto"/>
                    <a:ea typeface="Roboto" panose="02000000000000000000" pitchFamily="2" charset="0"/>
                    <a:cs typeface="Helvetica"/>
                  </a:rPr>
                  <a:t>ahren.lehnert@synaptica.com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0B5A3085-9E9C-4C3F-B120-D8FE5ED96E9E}"/>
                </a:ext>
              </a:extLst>
            </p:cNvPr>
            <p:cNvGrpSpPr/>
            <p:nvPr/>
          </p:nvGrpSpPr>
          <p:grpSpPr>
            <a:xfrm>
              <a:off x="1480311" y="6027177"/>
              <a:ext cx="2361245" cy="338554"/>
              <a:chOff x="1480311" y="6027177"/>
              <a:chExt cx="2361245" cy="338554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02D1E6E3-E754-4F00-B2BF-5A84957FC54D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80311" y="6068438"/>
                <a:ext cx="338328" cy="256032"/>
              </a:xfrm>
              <a:prstGeom prst="rect">
                <a:avLst/>
              </a:prstGeom>
            </p:spPr>
          </p:pic>
          <p:sp>
            <p:nvSpPr>
              <p:cNvPr id="39" name="TextBox 9">
                <a:extLst>
                  <a:ext uri="{FF2B5EF4-FFF2-40B4-BE49-F238E27FC236}">
                    <a16:creationId xmlns:a16="http://schemas.microsoft.com/office/drawing/2014/main" id="{DEBB95C6-7355-4AE3-A8C6-DEA1C04D2CAD}"/>
                  </a:ext>
                </a:extLst>
              </p:cNvPr>
              <p:cNvSpPr txBox="1"/>
              <p:nvPr/>
            </p:nvSpPr>
            <p:spPr>
              <a:xfrm>
                <a:off x="1818908" y="6027177"/>
                <a:ext cx="2022648" cy="33855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600" dirty="0">
                    <a:solidFill>
                      <a:srgbClr val="1B2884"/>
                    </a:solidFill>
                    <a:latin typeface="Roboto"/>
                    <a:ea typeface="Roboto" panose="02000000000000000000" pitchFamily="2" charset="0"/>
                    <a:cs typeface="Helvetica"/>
                  </a:rPr>
                  <a:t>www.synaptica.com</a:t>
                </a:r>
              </a:p>
            </p:txBody>
          </p:sp>
        </p:grpSp>
      </p:grpSp>
      <p:sp>
        <p:nvSpPr>
          <p:cNvPr id="22" name="TextBox 14">
            <a:extLst>
              <a:ext uri="{FF2B5EF4-FFF2-40B4-BE49-F238E27FC236}">
                <a16:creationId xmlns:a16="http://schemas.microsoft.com/office/drawing/2014/main" id="{5D18E679-5A5A-4E19-B5A6-C49908E68250}"/>
              </a:ext>
            </a:extLst>
          </p:cNvPr>
          <p:cNvSpPr txBox="1"/>
          <p:nvPr/>
        </p:nvSpPr>
        <p:spPr>
          <a:xfrm>
            <a:off x="7388260" y="3090343"/>
            <a:ext cx="3478295" cy="594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sz="1400" b="1" dirty="0">
                <a:solidFill>
                  <a:srgbClr val="46494A"/>
                </a:solidFill>
                <a:latin typeface="Roboto"/>
                <a:ea typeface="Roboto" panose="02000000000000000000" pitchFamily="2" charset="0"/>
                <a:cs typeface="Helvetica"/>
              </a:rPr>
              <a:t>Bob Kasenchak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sz="1400" dirty="0">
                <a:solidFill>
                  <a:srgbClr val="46494A"/>
                </a:solidFill>
                <a:latin typeface="Roboto"/>
                <a:ea typeface="Roboto" panose="02000000000000000000" pitchFamily="2" charset="0"/>
                <a:cs typeface="Helvetica"/>
              </a:rPr>
              <a:t>Senior Manager, Client Solutions</a:t>
            </a:r>
          </a:p>
        </p:txBody>
      </p:sp>
      <p:sp>
        <p:nvSpPr>
          <p:cNvPr id="23" name="TextBox 15">
            <a:extLst>
              <a:ext uri="{FF2B5EF4-FFF2-40B4-BE49-F238E27FC236}">
                <a16:creationId xmlns:a16="http://schemas.microsoft.com/office/drawing/2014/main" id="{180CE1BB-DB25-4F41-96CE-A534B8EBE1C2}"/>
              </a:ext>
            </a:extLst>
          </p:cNvPr>
          <p:cNvSpPr txBox="1"/>
          <p:nvPr/>
        </p:nvSpPr>
        <p:spPr>
          <a:xfrm>
            <a:off x="6658252" y="3695306"/>
            <a:ext cx="4938292" cy="110267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sz="1400" dirty="0">
                <a:solidFill>
                  <a:srgbClr val="46494A"/>
                </a:solidFill>
                <a:latin typeface="Roboto"/>
                <a:ea typeface="Roboto" panose="02000000000000000000" pitchFamily="2" charset="0"/>
              </a:rPr>
              <a:t>Taxonomist and ontologist with a focus on vocabulary development, indexing, software, and text analytics. Developed vocabulary projects for publishers and other enterprise clients.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1BFB5E0-3538-4E86-9A3A-666220B9761E}"/>
              </a:ext>
            </a:extLst>
          </p:cNvPr>
          <p:cNvGrpSpPr/>
          <p:nvPr/>
        </p:nvGrpSpPr>
        <p:grpSpPr>
          <a:xfrm>
            <a:off x="7405710" y="5189391"/>
            <a:ext cx="3443411" cy="1176340"/>
            <a:chOff x="7405710" y="5189391"/>
            <a:chExt cx="3443411" cy="117634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DDE425F-8CB2-4FFC-B35F-A9FC4B9A9819}"/>
                </a:ext>
              </a:extLst>
            </p:cNvPr>
            <p:cNvGrpSpPr/>
            <p:nvPr/>
          </p:nvGrpSpPr>
          <p:grpSpPr>
            <a:xfrm>
              <a:off x="7405710" y="5189391"/>
              <a:ext cx="1914851" cy="338554"/>
              <a:chOff x="7405710" y="5189391"/>
              <a:chExt cx="1914851" cy="338554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1352A147-DCAA-48B7-A821-B81DD6D016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05710" y="5190161"/>
                <a:ext cx="337014" cy="337014"/>
              </a:xfrm>
              <a:prstGeom prst="rect">
                <a:avLst/>
              </a:prstGeom>
            </p:spPr>
          </p:pic>
          <p:sp>
            <p:nvSpPr>
              <p:cNvPr id="34" name="TextBox 25">
                <a:extLst>
                  <a:ext uri="{FF2B5EF4-FFF2-40B4-BE49-F238E27FC236}">
                    <a16:creationId xmlns:a16="http://schemas.microsoft.com/office/drawing/2014/main" id="{B6D44ECC-0BE7-4B29-8061-3B4477CF3B45}"/>
                  </a:ext>
                </a:extLst>
              </p:cNvPr>
              <p:cNvSpPr txBox="1"/>
              <p:nvPr/>
            </p:nvSpPr>
            <p:spPr>
              <a:xfrm>
                <a:off x="7755189" y="5189391"/>
                <a:ext cx="1565372" cy="33855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600" dirty="0">
                    <a:solidFill>
                      <a:srgbClr val="1B2884"/>
                    </a:solidFill>
                    <a:latin typeface="Roboto"/>
                    <a:ea typeface="Roboto" panose="02000000000000000000" pitchFamily="2" charset="0"/>
                    <a:cs typeface="Helvetica"/>
                  </a:rPr>
                  <a:t>@taxobob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949A616-60D2-4DDC-B08B-E950F6FB8D48}"/>
                </a:ext>
              </a:extLst>
            </p:cNvPr>
            <p:cNvGrpSpPr/>
            <p:nvPr/>
          </p:nvGrpSpPr>
          <p:grpSpPr>
            <a:xfrm>
              <a:off x="7405710" y="5608397"/>
              <a:ext cx="3443411" cy="338554"/>
              <a:chOff x="7405710" y="5608397"/>
              <a:chExt cx="3443411" cy="338554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E5534636-05F3-4E1F-9861-DBE46B0D5B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05710" y="5608638"/>
                <a:ext cx="337302" cy="337302"/>
              </a:xfrm>
              <a:prstGeom prst="rect">
                <a:avLst/>
              </a:prstGeom>
            </p:spPr>
          </p:pic>
          <p:sp>
            <p:nvSpPr>
              <p:cNvPr id="32" name="TextBox 23">
                <a:extLst>
                  <a:ext uri="{FF2B5EF4-FFF2-40B4-BE49-F238E27FC236}">
                    <a16:creationId xmlns:a16="http://schemas.microsoft.com/office/drawing/2014/main" id="{488A5D6B-A05C-4E61-8EBD-4CD6160E09B8}"/>
                  </a:ext>
                </a:extLst>
              </p:cNvPr>
              <p:cNvSpPr txBox="1"/>
              <p:nvPr/>
            </p:nvSpPr>
            <p:spPr>
              <a:xfrm>
                <a:off x="7755189" y="5608397"/>
                <a:ext cx="3093932" cy="33855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600" dirty="0">
                    <a:solidFill>
                      <a:srgbClr val="1B2884"/>
                    </a:solidFill>
                    <a:latin typeface="Roboto"/>
                    <a:ea typeface="Roboto" panose="02000000000000000000" pitchFamily="2" charset="0"/>
                    <a:cs typeface="Helvetica"/>
                  </a:rPr>
                  <a:t>bob.kasenchak@synaptica.com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0CE999A-FD61-41D7-AF90-0BB869FA8D05}"/>
                </a:ext>
              </a:extLst>
            </p:cNvPr>
            <p:cNvGrpSpPr/>
            <p:nvPr/>
          </p:nvGrpSpPr>
          <p:grpSpPr>
            <a:xfrm>
              <a:off x="7416592" y="6027177"/>
              <a:ext cx="2361245" cy="338554"/>
              <a:chOff x="7416592" y="6027177"/>
              <a:chExt cx="2361245" cy="338554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7FDB0590-F6B1-4338-8216-DA051BFECF1A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16592" y="6068438"/>
                <a:ext cx="338328" cy="256032"/>
              </a:xfrm>
              <a:prstGeom prst="rect">
                <a:avLst/>
              </a:prstGeom>
            </p:spPr>
          </p:pic>
          <p:sp>
            <p:nvSpPr>
              <p:cNvPr id="30" name="TextBox 21">
                <a:extLst>
                  <a:ext uri="{FF2B5EF4-FFF2-40B4-BE49-F238E27FC236}">
                    <a16:creationId xmlns:a16="http://schemas.microsoft.com/office/drawing/2014/main" id="{0B7DEECA-5CDA-4F86-A7B0-4F6506394B2A}"/>
                  </a:ext>
                </a:extLst>
              </p:cNvPr>
              <p:cNvSpPr txBox="1"/>
              <p:nvPr/>
            </p:nvSpPr>
            <p:spPr>
              <a:xfrm>
                <a:off x="7755189" y="6027177"/>
                <a:ext cx="2022648" cy="33855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600" dirty="0">
                    <a:solidFill>
                      <a:srgbClr val="1B2884"/>
                    </a:solidFill>
                    <a:latin typeface="Roboto"/>
                    <a:ea typeface="Roboto" panose="02000000000000000000" pitchFamily="2" charset="0"/>
                    <a:cs typeface="Helvetica"/>
                  </a:rPr>
                  <a:t>www.synaptica.com</a:t>
                </a:r>
              </a:p>
            </p:txBody>
          </p:sp>
        </p:grpSp>
      </p:grpSp>
      <p:pic>
        <p:nvPicPr>
          <p:cNvPr id="25" name="Picture 24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30C29A10-B979-43B0-950D-D24C1006D4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6076" y="1124551"/>
            <a:ext cx="1947672" cy="194767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56769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A66189B-A501-F145-BEBC-A45EC6677FCE}"/>
              </a:ext>
            </a:extLst>
          </p:cNvPr>
          <p:cNvGrpSpPr/>
          <p:nvPr/>
        </p:nvGrpSpPr>
        <p:grpSpPr>
          <a:xfrm>
            <a:off x="118071" y="0"/>
            <a:ext cx="2678711" cy="765803"/>
            <a:chOff x="118071" y="0"/>
            <a:chExt cx="3193734" cy="91304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490C79C-ABAC-ED4D-B9F0-967F04AF2B3C}"/>
                </a:ext>
              </a:extLst>
            </p:cNvPr>
            <p:cNvGrpSpPr/>
            <p:nvPr/>
          </p:nvGrpSpPr>
          <p:grpSpPr>
            <a:xfrm>
              <a:off x="1084870" y="0"/>
              <a:ext cx="2226935" cy="872750"/>
              <a:chOff x="1188061" y="-53204"/>
              <a:chExt cx="2226935" cy="872750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3B4EF69-FD4D-FE4B-B6C5-75F857BD2C83}"/>
                  </a:ext>
                </a:extLst>
              </p:cNvPr>
              <p:cNvSpPr txBox="1"/>
              <p:nvPr/>
            </p:nvSpPr>
            <p:spPr>
              <a:xfrm>
                <a:off x="1188061" y="-53204"/>
                <a:ext cx="2226935" cy="660512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>
                    <a:solidFill>
                      <a:srgbClr val="46494A"/>
                    </a:solidFill>
                    <a:latin typeface="Roboto Medium" pitchFamily="2" charset="0"/>
                    <a:ea typeface="Roboto Medium" pitchFamily="2" charset="0"/>
                  </a:rPr>
                  <a:t>synaptica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55CF2B5-73FC-8641-AAE6-F2180A8338C8}"/>
                  </a:ext>
                </a:extLst>
              </p:cNvPr>
              <p:cNvSpPr txBox="1"/>
              <p:nvPr/>
            </p:nvSpPr>
            <p:spPr>
              <a:xfrm>
                <a:off x="1192838" y="489290"/>
                <a:ext cx="2217381" cy="3302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spc="50" dirty="0">
                    <a:solidFill>
                      <a:srgbClr val="329CA2"/>
                    </a:solidFill>
                    <a:latin typeface="Roboto Medium" pitchFamily="2" charset="0"/>
                    <a:ea typeface="Roboto Medium" pitchFamily="2" charset="0"/>
                  </a:rPr>
                  <a:t>25 years of innovation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8CEBEEC-C65A-5144-BD19-69EC32184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071" y="97396"/>
              <a:ext cx="1019555" cy="815644"/>
            </a:xfrm>
            <a:prstGeom prst="rect">
              <a:avLst/>
            </a:prstGeom>
            <a:effectLst/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FB2EB914-0876-AC4D-AAC6-AB49DDBE7472}"/>
              </a:ext>
            </a:extLst>
          </p:cNvPr>
          <p:cNvSpPr/>
          <p:nvPr/>
        </p:nvSpPr>
        <p:spPr>
          <a:xfrm>
            <a:off x="4184604" y="192913"/>
            <a:ext cx="7890913" cy="461665"/>
          </a:xfrm>
          <a:prstGeom prst="rect">
            <a:avLst/>
          </a:prstGeom>
          <a:effectLst/>
        </p:spPr>
        <p:txBody>
          <a:bodyPr wrap="square" anchor="t">
            <a:spAutoFit/>
          </a:bodyPr>
          <a:lstStyle/>
          <a:p>
            <a:pPr algn="r"/>
            <a:r>
              <a:rPr lang="en-US" sz="2400" dirty="0">
                <a:solidFill>
                  <a:srgbClr val="46494A"/>
                </a:solidFill>
                <a:latin typeface="Roboto Medium"/>
              </a:rPr>
              <a:t>About Synaptica</a:t>
            </a:r>
            <a:endParaRPr lang="en-US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2682B78-F82C-4427-9C5A-BF41EF3238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890" y="1130076"/>
            <a:ext cx="214211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Clr>
                <a:srgbClr val="57BAE8"/>
              </a:buClr>
            </a:pPr>
            <a:r>
              <a:rPr lang="en-US" altLang="en-US" sz="1400" b="1" dirty="0">
                <a:solidFill>
                  <a:srgbClr val="46494A"/>
                </a:solidFill>
                <a:latin typeface="Roboto"/>
                <a:ea typeface="Roboto" charset="0"/>
                <a:cs typeface="Roboto" charset="0"/>
              </a:rPr>
              <a:t>Synapse</a:t>
            </a:r>
            <a:r>
              <a:rPr lang="en-US" altLang="en-US" sz="1400" dirty="0">
                <a:solidFill>
                  <a:srgbClr val="46494A"/>
                </a:solidFill>
                <a:latin typeface="Roboto"/>
                <a:ea typeface="Roboto" charset="0"/>
                <a:cs typeface="Roboto" charset="0"/>
              </a:rPr>
              <a:t> founded: a </a:t>
            </a:r>
            <a:r>
              <a:rPr lang="en-US" altLang="en-US" sz="1400" b="1" dirty="0">
                <a:solidFill>
                  <a:srgbClr val="46494A"/>
                </a:solidFill>
                <a:latin typeface="Roboto"/>
                <a:ea typeface="Roboto" charset="0"/>
                <a:cs typeface="Roboto" charset="0"/>
              </a:rPr>
              <a:t>service bureau </a:t>
            </a:r>
            <a:r>
              <a:rPr lang="en-US" altLang="en-US" sz="1400" dirty="0">
                <a:solidFill>
                  <a:srgbClr val="46494A"/>
                </a:solidFill>
                <a:latin typeface="Roboto"/>
                <a:ea typeface="Roboto" charset="0"/>
                <a:cs typeface="Roboto" charset="0"/>
              </a:rPr>
              <a:t>for building taxonomies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6D69C3C-AFCF-47E0-BA76-D72DFE6AAB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8983" y="5385311"/>
            <a:ext cx="248103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Clr>
                <a:srgbClr val="57BAE8"/>
              </a:buClr>
            </a:pPr>
            <a:r>
              <a:rPr lang="en-US" altLang="en-US" sz="1400" dirty="0">
                <a:solidFill>
                  <a:srgbClr val="46494A"/>
                </a:solidFill>
                <a:latin typeface="Roboto"/>
                <a:ea typeface="Roboto" charset="0"/>
                <a:cs typeface="Roboto" charset="0"/>
              </a:rPr>
              <a:t>Providing </a:t>
            </a:r>
            <a:r>
              <a:rPr lang="en-US" altLang="en-US" sz="1400" b="1" dirty="0">
                <a:solidFill>
                  <a:srgbClr val="46494A"/>
                </a:solidFill>
                <a:latin typeface="Roboto"/>
                <a:ea typeface="Roboto" charset="0"/>
                <a:cs typeface="Roboto" charset="0"/>
              </a:rPr>
              <a:t>enterprise taxonomy software </a:t>
            </a:r>
            <a:r>
              <a:rPr lang="en-US" altLang="en-US" sz="1400" dirty="0">
                <a:solidFill>
                  <a:srgbClr val="46494A"/>
                </a:solidFill>
                <a:latin typeface="Roboto"/>
                <a:ea typeface="Roboto" charset="0"/>
                <a:cs typeface="Roboto" charset="0"/>
              </a:rPr>
              <a:t>to our services clients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8E1F2AC9-30A6-4994-A795-B559C803AD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5493" y="1138631"/>
            <a:ext cx="29926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Clr>
                <a:srgbClr val="57BAE8"/>
              </a:buClr>
            </a:pPr>
            <a:r>
              <a:rPr lang="en-US" altLang="en-US" sz="1400" b="1" dirty="0">
                <a:solidFill>
                  <a:srgbClr val="46494A"/>
                </a:solidFill>
                <a:latin typeface="Roboto"/>
                <a:ea typeface="Roboto" charset="0"/>
                <a:cs typeface="Roboto" charset="0"/>
              </a:rPr>
              <a:t>Acquired</a:t>
            </a:r>
            <a:r>
              <a:rPr lang="en-US" altLang="en-US" sz="1400" dirty="0">
                <a:solidFill>
                  <a:srgbClr val="46494A"/>
                </a:solidFill>
                <a:latin typeface="Roboto"/>
                <a:ea typeface="Roboto" charset="0"/>
                <a:cs typeface="Roboto" charset="0"/>
              </a:rPr>
              <a:t> by</a:t>
            </a:r>
          </a:p>
          <a:p>
            <a:pPr algn="ctr" eaLnBrk="1" hangingPunct="1">
              <a:buClr>
                <a:srgbClr val="57BAE8"/>
              </a:buClr>
            </a:pPr>
            <a:r>
              <a:rPr lang="en-US" altLang="en-US" sz="1400" dirty="0">
                <a:solidFill>
                  <a:srgbClr val="46494A"/>
                </a:solidFill>
                <a:latin typeface="Roboto"/>
                <a:ea typeface="Roboto" charset="0"/>
                <a:cs typeface="Roboto" charset="0"/>
              </a:rPr>
              <a:t>Dow Jones &amp; Company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D4C935C-BA2B-49FE-932F-8002998E55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087" y="4348391"/>
            <a:ext cx="230122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Clr>
                <a:srgbClr val="57BAE8"/>
              </a:buClr>
            </a:pPr>
            <a:r>
              <a:rPr lang="en-US" altLang="en-US" sz="1400" dirty="0">
                <a:solidFill>
                  <a:srgbClr val="46494A"/>
                </a:solidFill>
                <a:latin typeface="Roboto"/>
                <a:ea typeface="Roboto" charset="0"/>
                <a:cs typeface="Roboto" charset="0"/>
              </a:rPr>
              <a:t>Built a </a:t>
            </a:r>
            <a:r>
              <a:rPr lang="en-US" altLang="en-US" sz="1400" b="1" dirty="0">
                <a:solidFill>
                  <a:srgbClr val="46494A"/>
                </a:solidFill>
                <a:latin typeface="Roboto"/>
                <a:ea typeface="Roboto" charset="0"/>
                <a:cs typeface="Roboto" charset="0"/>
              </a:rPr>
              <a:t>web-based taxonomy collaboration platform </a:t>
            </a:r>
            <a:r>
              <a:rPr lang="en-US" altLang="en-US" sz="1400" dirty="0">
                <a:solidFill>
                  <a:srgbClr val="46494A"/>
                </a:solidFill>
                <a:latin typeface="Roboto"/>
                <a:ea typeface="Roboto" charset="0"/>
                <a:cs typeface="Roboto" charset="0"/>
              </a:rPr>
              <a:t>called Synaptica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2F22DB26-9BE7-443D-B937-3E04E7CC2ECE}"/>
              </a:ext>
            </a:extLst>
          </p:cNvPr>
          <p:cNvCxnSpPr>
            <a:stCxn id="59" idx="2"/>
            <a:endCxn id="80" idx="0"/>
          </p:cNvCxnSpPr>
          <p:nvPr/>
        </p:nvCxnSpPr>
        <p:spPr>
          <a:xfrm>
            <a:off x="1561947" y="1868740"/>
            <a:ext cx="13150" cy="1350398"/>
          </a:xfrm>
          <a:prstGeom prst="line">
            <a:avLst/>
          </a:prstGeom>
          <a:ln>
            <a:solidFill>
              <a:srgbClr val="34D5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A5CDA709-4A86-4F97-BA8E-997DDE12C1D3}"/>
              </a:ext>
            </a:extLst>
          </p:cNvPr>
          <p:cNvCxnSpPr>
            <a:endCxn id="62" idx="0"/>
          </p:cNvCxnSpPr>
          <p:nvPr/>
        </p:nvCxnSpPr>
        <p:spPr>
          <a:xfrm flipH="1">
            <a:off x="1966701" y="3641677"/>
            <a:ext cx="0" cy="706714"/>
          </a:xfrm>
          <a:prstGeom prst="line">
            <a:avLst/>
          </a:prstGeom>
          <a:ln>
            <a:solidFill>
              <a:srgbClr val="34D5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68BB32DE-E09A-405F-9F09-1C093FDC76DD}"/>
              </a:ext>
            </a:extLst>
          </p:cNvPr>
          <p:cNvCxnSpPr>
            <a:stCxn id="61" idx="2"/>
            <a:endCxn id="81" idx="0"/>
          </p:cNvCxnSpPr>
          <p:nvPr/>
        </p:nvCxnSpPr>
        <p:spPr>
          <a:xfrm>
            <a:off x="5081835" y="1661851"/>
            <a:ext cx="1" cy="1557287"/>
          </a:xfrm>
          <a:prstGeom prst="line">
            <a:avLst/>
          </a:prstGeom>
          <a:ln>
            <a:solidFill>
              <a:srgbClr val="34D5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>
            <a:extLst>
              <a:ext uri="{FF2B5EF4-FFF2-40B4-BE49-F238E27FC236}">
                <a16:creationId xmlns:a16="http://schemas.microsoft.com/office/drawing/2014/main" id="{D4C921BA-AC76-45C9-A364-F3CBFB4EEA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1494" y="4343714"/>
            <a:ext cx="203980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57BAE8"/>
              </a:buClr>
            </a:pPr>
            <a:r>
              <a:rPr lang="en-US" altLang="en-US" sz="1400" b="1" dirty="0">
                <a:solidFill>
                  <a:srgbClr val="46494A"/>
                </a:solidFill>
                <a:latin typeface="Roboto"/>
                <a:ea typeface="Roboto" charset="0"/>
                <a:cs typeface="Roboto" charset="0"/>
              </a:rPr>
              <a:t>Synaptica</a:t>
            </a:r>
            <a:r>
              <a:rPr lang="en-US" altLang="en-US" sz="1400" dirty="0">
                <a:solidFill>
                  <a:srgbClr val="46494A"/>
                </a:solidFill>
                <a:latin typeface="Roboto"/>
                <a:ea typeface="Roboto" charset="0"/>
                <a:cs typeface="Roboto" charset="0"/>
              </a:rPr>
              <a:t> reincorporated as a private </a:t>
            </a:r>
            <a:r>
              <a:rPr lang="en-US" altLang="en-US" sz="1400" b="1" dirty="0">
                <a:solidFill>
                  <a:srgbClr val="46494A"/>
                </a:solidFill>
                <a:latin typeface="Roboto"/>
                <a:ea typeface="Roboto" charset="0"/>
                <a:cs typeface="Roboto" charset="0"/>
              </a:rPr>
              <a:t>software company </a:t>
            </a:r>
            <a:endParaRPr lang="en-US" altLang="en-US" sz="1400" b="1" dirty="0">
              <a:solidFill>
                <a:srgbClr val="46494A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8778899E-3BBD-4F53-BC28-A8A086545908}"/>
              </a:ext>
            </a:extLst>
          </p:cNvPr>
          <p:cNvCxnSpPr>
            <a:stCxn id="82" idx="2"/>
            <a:endCxn id="67" idx="0"/>
          </p:cNvCxnSpPr>
          <p:nvPr/>
        </p:nvCxnSpPr>
        <p:spPr>
          <a:xfrm flipH="1">
            <a:off x="6831396" y="3680803"/>
            <a:ext cx="4842" cy="662911"/>
          </a:xfrm>
          <a:prstGeom prst="line">
            <a:avLst/>
          </a:prstGeom>
          <a:ln>
            <a:solidFill>
              <a:srgbClr val="34D5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1CE19343-D72E-4AB9-BBCC-305EA2F478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0130" y="1926660"/>
            <a:ext cx="1476888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Clr>
                <a:srgbClr val="57BAE8"/>
              </a:buClr>
            </a:pPr>
            <a:r>
              <a:rPr lang="en-US" altLang="en-US" sz="1400" dirty="0">
                <a:solidFill>
                  <a:srgbClr val="46494A"/>
                </a:solidFill>
                <a:latin typeface="Roboto"/>
                <a:ea typeface="Roboto" charset="0"/>
                <a:cs typeface="Roboto" charset="0"/>
              </a:rPr>
              <a:t>End-to-end </a:t>
            </a:r>
            <a:r>
              <a:rPr lang="en-US" altLang="en-US" sz="1400" b="1" dirty="0">
                <a:solidFill>
                  <a:srgbClr val="46494A"/>
                </a:solidFill>
                <a:latin typeface="Roboto"/>
                <a:ea typeface="Roboto" charset="0"/>
                <a:cs typeface="Roboto" charset="0"/>
              </a:rPr>
              <a:t>Synaptica Integrated</a:t>
            </a:r>
          </a:p>
          <a:p>
            <a:pPr algn="ctr" eaLnBrk="1" hangingPunct="1">
              <a:buClr>
                <a:srgbClr val="57BAE8"/>
              </a:buClr>
            </a:pPr>
            <a:r>
              <a:rPr lang="en-US" altLang="en-US" sz="1400" b="1" dirty="0">
                <a:solidFill>
                  <a:srgbClr val="46494A"/>
                </a:solidFill>
                <a:latin typeface="Roboto"/>
                <a:ea typeface="Roboto" charset="0"/>
                <a:cs typeface="Roboto" charset="0"/>
              </a:rPr>
              <a:t>Solutions</a:t>
            </a:r>
            <a:endParaRPr lang="en-US" altLang="en-US" sz="1400" dirty="0">
              <a:solidFill>
                <a:srgbClr val="46494A"/>
              </a:solidFill>
              <a:latin typeface="Roboto"/>
              <a:ea typeface="Roboto" charset="0"/>
              <a:cs typeface="Roboto" charset="0"/>
            </a:endParaRP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C8632DC0-C3EF-43D8-801B-35417B661E6E}"/>
              </a:ext>
            </a:extLst>
          </p:cNvPr>
          <p:cNvCxnSpPr>
            <a:stCxn id="69" idx="2"/>
            <a:endCxn id="84" idx="0"/>
          </p:cNvCxnSpPr>
          <p:nvPr/>
        </p:nvCxnSpPr>
        <p:spPr>
          <a:xfrm>
            <a:off x="8588574" y="2880767"/>
            <a:ext cx="8685" cy="851325"/>
          </a:xfrm>
          <a:prstGeom prst="line">
            <a:avLst/>
          </a:prstGeom>
          <a:ln>
            <a:solidFill>
              <a:srgbClr val="34D5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>
            <a:extLst>
              <a:ext uri="{FF2B5EF4-FFF2-40B4-BE49-F238E27FC236}">
                <a16:creationId xmlns:a16="http://schemas.microsoft.com/office/drawing/2014/main" id="{E17BCAD3-D709-44A5-8211-1A454D6AC7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3338" y="4341692"/>
            <a:ext cx="197578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57BAE8"/>
              </a:buClr>
            </a:pPr>
            <a:r>
              <a:rPr lang="en-US" altLang="en-US" sz="1400" dirty="0">
                <a:solidFill>
                  <a:srgbClr val="46494A"/>
                </a:solidFill>
                <a:latin typeface="Roboto"/>
                <a:ea typeface="Roboto" charset="0"/>
                <a:cs typeface="Roboto" charset="0"/>
              </a:rPr>
              <a:t>Contributed to US National Standard  </a:t>
            </a:r>
            <a:r>
              <a:rPr lang="en-US" altLang="en-US" sz="1400" b="1" dirty="0">
                <a:solidFill>
                  <a:srgbClr val="46494A"/>
                </a:solidFill>
                <a:latin typeface="Roboto"/>
                <a:ea typeface="Roboto" charset="0"/>
                <a:cs typeface="Roboto" charset="0"/>
              </a:rPr>
              <a:t>ANSI/NISO Z39.19</a:t>
            </a: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05E50F3A-EB6F-4596-B6B1-9722C66BDBE5}"/>
              </a:ext>
            </a:extLst>
          </p:cNvPr>
          <p:cNvCxnSpPr>
            <a:endCxn id="71" idx="0"/>
          </p:cNvCxnSpPr>
          <p:nvPr/>
        </p:nvCxnSpPr>
        <p:spPr>
          <a:xfrm>
            <a:off x="4400693" y="3704277"/>
            <a:ext cx="538" cy="637415"/>
          </a:xfrm>
          <a:prstGeom prst="line">
            <a:avLst/>
          </a:prstGeom>
          <a:ln>
            <a:solidFill>
              <a:srgbClr val="34D5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:a16="http://schemas.microsoft.com/office/drawing/2014/main" id="{5D08E0D7-1F99-4075-B1D4-3876F07C62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3921" y="4332696"/>
            <a:ext cx="2240052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Clr>
                <a:srgbClr val="57BAE8"/>
              </a:buClr>
            </a:pPr>
            <a:r>
              <a:rPr lang="en-US" altLang="en-US" sz="1400" dirty="0">
                <a:solidFill>
                  <a:srgbClr val="46494A"/>
                </a:solidFill>
                <a:latin typeface="Roboto"/>
                <a:ea typeface="Roboto" charset="0"/>
                <a:cs typeface="Roboto" charset="0"/>
              </a:rPr>
              <a:t>Launched </a:t>
            </a:r>
            <a:r>
              <a:rPr lang="en-US" altLang="en-US" sz="1400" b="1" dirty="0">
                <a:solidFill>
                  <a:srgbClr val="46494A"/>
                </a:solidFill>
                <a:latin typeface="Roboto"/>
                <a:ea typeface="Roboto" charset="0"/>
                <a:cs typeface="Roboto" charset="0"/>
              </a:rPr>
              <a:t>OASIS </a:t>
            </a:r>
            <a:r>
              <a:rPr lang="en-US" altLang="en-US" sz="1400" dirty="0">
                <a:solidFill>
                  <a:srgbClr val="46494A"/>
                </a:solidFill>
                <a:latin typeface="Roboto"/>
                <a:ea typeface="Roboto" charset="0"/>
                <a:cs typeface="Roboto" charset="0"/>
              </a:rPr>
              <a:t>deep image semantic annotation system </a:t>
            </a:r>
            <a:r>
              <a:rPr lang="mr-IN" altLang="en-US" sz="1400" dirty="0">
                <a:solidFill>
                  <a:srgbClr val="46494A"/>
                </a:solidFill>
                <a:latin typeface="Roboto"/>
                <a:ea typeface="Roboto" charset="0"/>
                <a:cs typeface="Roboto" charset="0"/>
              </a:rPr>
              <a:t>–</a:t>
            </a:r>
            <a:r>
              <a:rPr lang="en-US" altLang="en-US" sz="1400" dirty="0">
                <a:solidFill>
                  <a:srgbClr val="46494A"/>
                </a:solidFill>
                <a:latin typeface="Roboto"/>
                <a:ea typeface="Roboto" charset="0"/>
                <a:cs typeface="Roboto" charset="0"/>
              </a:rPr>
              <a:t> built on graph database technology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4B76B9DD-3125-4E7B-BE45-77C90524E63C}"/>
              </a:ext>
            </a:extLst>
          </p:cNvPr>
          <p:cNvCxnSpPr/>
          <p:nvPr/>
        </p:nvCxnSpPr>
        <p:spPr>
          <a:xfrm>
            <a:off x="9214094" y="3629788"/>
            <a:ext cx="0" cy="718603"/>
          </a:xfrm>
          <a:prstGeom prst="line">
            <a:avLst/>
          </a:prstGeom>
          <a:ln>
            <a:solidFill>
              <a:srgbClr val="34D5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4380EAAE-A220-459B-B8D4-B7D8D85CE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0432" y="1848674"/>
            <a:ext cx="198475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Clr>
                <a:srgbClr val="57BAE8"/>
              </a:buClr>
            </a:pPr>
            <a:r>
              <a:rPr lang="en-US" altLang="en-US" sz="1400" dirty="0">
                <a:solidFill>
                  <a:srgbClr val="46494A"/>
                </a:solidFill>
                <a:latin typeface="Roboto"/>
                <a:ea typeface="Roboto" charset="0"/>
                <a:cs typeface="Roboto" charset="0"/>
              </a:rPr>
              <a:t>Launched</a:t>
            </a:r>
          </a:p>
          <a:p>
            <a:pPr algn="ctr" eaLnBrk="1" hangingPunct="1">
              <a:buClr>
                <a:srgbClr val="57BAE8"/>
              </a:buClr>
            </a:pPr>
            <a:r>
              <a:rPr lang="en-US" altLang="en-US" sz="1400" b="1" dirty="0">
                <a:solidFill>
                  <a:srgbClr val="46494A"/>
                </a:solidFill>
                <a:latin typeface="Roboto"/>
                <a:ea typeface="Roboto" charset="0"/>
                <a:cs typeface="Roboto" charset="0"/>
              </a:rPr>
              <a:t>Taxonomy Warehouse</a:t>
            </a: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A1E448F5-9A41-4D7B-974D-887433E8AC8E}"/>
              </a:ext>
            </a:extLst>
          </p:cNvPr>
          <p:cNvCxnSpPr>
            <a:stCxn id="75" idx="2"/>
          </p:cNvCxnSpPr>
          <p:nvPr/>
        </p:nvCxnSpPr>
        <p:spPr>
          <a:xfrm flipH="1">
            <a:off x="4034507" y="2542224"/>
            <a:ext cx="3818" cy="907286"/>
          </a:xfrm>
          <a:prstGeom prst="line">
            <a:avLst/>
          </a:prstGeom>
          <a:ln>
            <a:solidFill>
              <a:srgbClr val="34D5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>
            <a:extLst>
              <a:ext uri="{FF2B5EF4-FFF2-40B4-BE49-F238E27FC236}">
                <a16:creationId xmlns:a16="http://schemas.microsoft.com/office/drawing/2014/main" id="{2A2AACF8-0446-456A-B066-A4BA262DEE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6986" y="1133899"/>
            <a:ext cx="224005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57BAE8"/>
              </a:buClr>
            </a:pPr>
            <a:r>
              <a:rPr lang="en-US" altLang="en-US" sz="1400" dirty="0">
                <a:solidFill>
                  <a:srgbClr val="46494A"/>
                </a:solidFill>
                <a:latin typeface="Roboto"/>
                <a:ea typeface="Roboto" charset="0"/>
                <a:cs typeface="Roboto" charset="0"/>
              </a:rPr>
              <a:t>Launched Graphite </a:t>
            </a:r>
            <a:endParaRPr lang="en-US" altLang="en-US" sz="1400" dirty="0">
              <a:solidFill>
                <a:srgbClr val="46494A"/>
              </a:solidFill>
              <a:latin typeface="Roboto" charset="0"/>
              <a:ea typeface="Roboto" charset="0"/>
              <a:cs typeface="Roboto" charset="0"/>
            </a:endParaRPr>
          </a:p>
          <a:p>
            <a:pPr algn="ctr" eaLnBrk="1" hangingPunct="1">
              <a:buClr>
                <a:srgbClr val="57BAE8"/>
              </a:buClr>
            </a:pPr>
            <a:r>
              <a:rPr lang="en-US" altLang="en-US" sz="1400" b="1" dirty="0">
                <a:solidFill>
                  <a:srgbClr val="46494A"/>
                </a:solidFill>
                <a:latin typeface="Roboto"/>
                <a:ea typeface="Roboto" charset="0"/>
                <a:cs typeface="Roboto" charset="0"/>
              </a:rPr>
              <a:t>Linked Data KOS</a:t>
            </a:r>
          </a:p>
          <a:p>
            <a:pPr algn="ctr" eaLnBrk="1" hangingPunct="1">
              <a:buClr>
                <a:srgbClr val="57BAE8"/>
              </a:buClr>
            </a:pPr>
            <a:r>
              <a:rPr lang="en-US" altLang="en-US" sz="1400" b="1" dirty="0">
                <a:solidFill>
                  <a:srgbClr val="46494A"/>
                </a:solidFill>
                <a:latin typeface="Roboto"/>
                <a:ea typeface="Roboto" charset="0"/>
                <a:cs typeface="Roboto" charset="0"/>
              </a:rPr>
              <a:t>&amp; Text Analytics Platform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47A6A12C-974B-44DF-BA09-8ABF8E8CFE0B}"/>
              </a:ext>
            </a:extLst>
          </p:cNvPr>
          <p:cNvCxnSpPr>
            <a:stCxn id="77" idx="2"/>
          </p:cNvCxnSpPr>
          <p:nvPr/>
        </p:nvCxnSpPr>
        <p:spPr>
          <a:xfrm>
            <a:off x="9517012" y="1872563"/>
            <a:ext cx="0" cy="1381845"/>
          </a:xfrm>
          <a:prstGeom prst="line">
            <a:avLst/>
          </a:prstGeom>
          <a:ln>
            <a:solidFill>
              <a:srgbClr val="34D5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C2EB599-4E43-45C3-86FD-66377BF05239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807518" y="3434200"/>
            <a:ext cx="11014150" cy="15889"/>
          </a:xfrm>
          <a:prstGeom prst="line">
            <a:avLst/>
          </a:prstGeom>
          <a:noFill/>
          <a:ln w="663575">
            <a:gradFill>
              <a:gsLst>
                <a:gs pos="0">
                  <a:srgbClr val="34D5E3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10800000" scaled="0"/>
            </a:gradFill>
            <a:round/>
            <a:headEnd/>
            <a:tailEnd type="triangle" w="sm" len="sm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93" name="TextBox 22">
            <a:extLst>
              <a:ext uri="{FF2B5EF4-FFF2-40B4-BE49-F238E27FC236}">
                <a16:creationId xmlns:a16="http://schemas.microsoft.com/office/drawing/2014/main" id="{B9612DB2-6719-4E7C-B9EF-AE31BD876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0103" y="3219138"/>
            <a:ext cx="8899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chemeClr val="bg1">
                <a:alpha val="43000"/>
              </a:scheme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1995</a:t>
            </a:r>
          </a:p>
        </p:txBody>
      </p:sp>
      <p:sp>
        <p:nvSpPr>
          <p:cNvPr id="94" name="TextBox 23">
            <a:extLst>
              <a:ext uri="{FF2B5EF4-FFF2-40B4-BE49-F238E27FC236}">
                <a16:creationId xmlns:a16="http://schemas.microsoft.com/office/drawing/2014/main" id="{7681A181-252F-493C-A942-4FEA4C3BC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6842" y="3219138"/>
            <a:ext cx="8899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chemeClr val="bg1">
                <a:alpha val="43000"/>
              </a:scheme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2005</a:t>
            </a:r>
          </a:p>
        </p:txBody>
      </p:sp>
      <p:sp>
        <p:nvSpPr>
          <p:cNvPr id="95" name="TextBox 24">
            <a:extLst>
              <a:ext uri="{FF2B5EF4-FFF2-40B4-BE49-F238E27FC236}">
                <a16:creationId xmlns:a16="http://schemas.microsoft.com/office/drawing/2014/main" id="{1184AE4F-2474-4CEA-A4D8-F8972BC17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1244" y="3219138"/>
            <a:ext cx="8899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chemeClr val="bg1">
                <a:alpha val="43000"/>
              </a:scheme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2010</a:t>
            </a:r>
          </a:p>
        </p:txBody>
      </p:sp>
      <p:sp>
        <p:nvSpPr>
          <p:cNvPr id="96" name="TextBox 25">
            <a:extLst>
              <a:ext uri="{FF2B5EF4-FFF2-40B4-BE49-F238E27FC236}">
                <a16:creationId xmlns:a16="http://schemas.microsoft.com/office/drawing/2014/main" id="{947F84A4-42CE-4489-A67C-BD4486D9B1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4505" y="3219138"/>
            <a:ext cx="8899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chemeClr val="bg1">
                <a:alpha val="43000"/>
              </a:scheme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2000</a:t>
            </a:r>
          </a:p>
        </p:txBody>
      </p:sp>
      <p:sp>
        <p:nvSpPr>
          <p:cNvPr id="97" name="TextBox 26">
            <a:extLst>
              <a:ext uri="{FF2B5EF4-FFF2-40B4-BE49-F238E27FC236}">
                <a16:creationId xmlns:a16="http://schemas.microsoft.com/office/drawing/2014/main" id="{C4C4D93C-2C6C-43FD-BA5E-C872DBC600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5646" y="3217551"/>
            <a:ext cx="8899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chemeClr val="bg1">
                <a:alpha val="43000"/>
              </a:scheme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2015</a:t>
            </a:r>
          </a:p>
        </p:txBody>
      </p:sp>
      <p:sp>
        <p:nvSpPr>
          <p:cNvPr id="98" name="TextBox 27">
            <a:extLst>
              <a:ext uri="{FF2B5EF4-FFF2-40B4-BE49-F238E27FC236}">
                <a16:creationId xmlns:a16="http://schemas.microsoft.com/office/drawing/2014/main" id="{9D97098F-2430-4021-BB4C-21FD970192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7534" y="3218622"/>
            <a:ext cx="8899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chemeClr val="bg1">
                <a:alpha val="43000"/>
              </a:scheme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2020</a:t>
            </a: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0EE77CE6-EFD7-405F-972B-92E0A953A37D}"/>
              </a:ext>
            </a:extLst>
          </p:cNvPr>
          <p:cNvCxnSpPr/>
          <p:nvPr/>
        </p:nvCxnSpPr>
        <p:spPr>
          <a:xfrm>
            <a:off x="6314593" y="2784286"/>
            <a:ext cx="2066" cy="336784"/>
          </a:xfrm>
          <a:prstGeom prst="line">
            <a:avLst/>
          </a:prstGeom>
          <a:ln>
            <a:solidFill>
              <a:srgbClr val="34D5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Rectangle 99">
            <a:extLst>
              <a:ext uri="{FF2B5EF4-FFF2-40B4-BE49-F238E27FC236}">
                <a16:creationId xmlns:a16="http://schemas.microsoft.com/office/drawing/2014/main" id="{BF58CA97-435F-46D5-8B18-B52B894D48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1468" y="1913070"/>
            <a:ext cx="2304617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Clr>
                <a:srgbClr val="57BAE8"/>
              </a:buClr>
            </a:pPr>
            <a:r>
              <a:rPr lang="en-US" altLang="en-US" sz="1400" dirty="0">
                <a:solidFill>
                  <a:srgbClr val="46494A"/>
                </a:solidFill>
                <a:latin typeface="Roboto"/>
                <a:ea typeface="Roboto" charset="0"/>
                <a:cs typeface="Roboto" charset="0"/>
              </a:rPr>
              <a:t>Auto Match, </a:t>
            </a:r>
            <a:r>
              <a:rPr lang="en-US" altLang="en-US" sz="1400" b="1" dirty="0">
                <a:solidFill>
                  <a:srgbClr val="46494A"/>
                </a:solidFill>
                <a:latin typeface="Roboto"/>
                <a:ea typeface="Roboto" charset="0"/>
                <a:cs typeface="Roboto" charset="0"/>
              </a:rPr>
              <a:t>Indexing Management System</a:t>
            </a:r>
            <a:r>
              <a:rPr lang="en-US" altLang="en-US" sz="1400" dirty="0">
                <a:solidFill>
                  <a:srgbClr val="46494A"/>
                </a:solidFill>
                <a:latin typeface="Roboto"/>
                <a:ea typeface="Roboto" charset="0"/>
                <a:cs typeface="Roboto" charset="0"/>
              </a:rPr>
              <a:t>, MyViews, Visualization Suite</a:t>
            </a:r>
            <a:endParaRPr lang="en-US" altLang="en-US" sz="1400" b="1" dirty="0">
              <a:solidFill>
                <a:srgbClr val="46494A"/>
              </a:solidFill>
              <a:latin typeface="Roboto"/>
              <a:ea typeface="Roboto" charset="0"/>
              <a:cs typeface="Roboto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980AB7A-0F67-4D5C-BB93-8B519CA9EC37}"/>
              </a:ext>
            </a:extLst>
          </p:cNvPr>
          <p:cNvCxnSpPr>
            <a:cxnSpLocks/>
          </p:cNvCxnSpPr>
          <p:nvPr/>
        </p:nvCxnSpPr>
        <p:spPr>
          <a:xfrm>
            <a:off x="3342128" y="3775995"/>
            <a:ext cx="538" cy="1578708"/>
          </a:xfrm>
          <a:prstGeom prst="line">
            <a:avLst/>
          </a:prstGeom>
          <a:ln>
            <a:solidFill>
              <a:srgbClr val="34D5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4755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A66189B-A501-F145-BEBC-A45EC6677FCE}"/>
              </a:ext>
            </a:extLst>
          </p:cNvPr>
          <p:cNvGrpSpPr/>
          <p:nvPr/>
        </p:nvGrpSpPr>
        <p:grpSpPr>
          <a:xfrm>
            <a:off x="118071" y="0"/>
            <a:ext cx="2678711" cy="765803"/>
            <a:chOff x="118071" y="0"/>
            <a:chExt cx="3193734" cy="91304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490C79C-ABAC-ED4D-B9F0-967F04AF2B3C}"/>
                </a:ext>
              </a:extLst>
            </p:cNvPr>
            <p:cNvGrpSpPr/>
            <p:nvPr/>
          </p:nvGrpSpPr>
          <p:grpSpPr>
            <a:xfrm>
              <a:off x="1084870" y="0"/>
              <a:ext cx="2226935" cy="872750"/>
              <a:chOff x="1188061" y="-53204"/>
              <a:chExt cx="2226935" cy="872750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3B4EF69-FD4D-FE4B-B6C5-75F857BD2C83}"/>
                  </a:ext>
                </a:extLst>
              </p:cNvPr>
              <p:cNvSpPr txBox="1"/>
              <p:nvPr/>
            </p:nvSpPr>
            <p:spPr>
              <a:xfrm>
                <a:off x="1188061" y="-53204"/>
                <a:ext cx="2226935" cy="660512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>
                    <a:solidFill>
                      <a:srgbClr val="46494A"/>
                    </a:solidFill>
                    <a:latin typeface="Roboto Medium" pitchFamily="2" charset="0"/>
                    <a:ea typeface="Roboto Medium" pitchFamily="2" charset="0"/>
                  </a:rPr>
                  <a:t>synaptica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55CF2B5-73FC-8641-AAE6-F2180A8338C8}"/>
                  </a:ext>
                </a:extLst>
              </p:cNvPr>
              <p:cNvSpPr txBox="1"/>
              <p:nvPr/>
            </p:nvSpPr>
            <p:spPr>
              <a:xfrm>
                <a:off x="1192838" y="489290"/>
                <a:ext cx="2217381" cy="3302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spc="50" dirty="0">
                    <a:solidFill>
                      <a:srgbClr val="329CA2"/>
                    </a:solidFill>
                    <a:latin typeface="Roboto Medium" pitchFamily="2" charset="0"/>
                    <a:ea typeface="Roboto Medium" pitchFamily="2" charset="0"/>
                  </a:rPr>
                  <a:t>25 years of innovation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8CEBEEC-C65A-5144-BD19-69EC32184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071" y="97396"/>
              <a:ext cx="1019555" cy="815644"/>
            </a:xfrm>
            <a:prstGeom prst="rect">
              <a:avLst/>
            </a:prstGeom>
            <a:effectLst/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FB2EB914-0876-AC4D-AAC6-AB49DDBE7472}"/>
              </a:ext>
            </a:extLst>
          </p:cNvPr>
          <p:cNvSpPr/>
          <p:nvPr/>
        </p:nvSpPr>
        <p:spPr>
          <a:xfrm>
            <a:off x="4184604" y="192913"/>
            <a:ext cx="7890913" cy="461665"/>
          </a:xfrm>
          <a:prstGeom prst="rect">
            <a:avLst/>
          </a:prstGeom>
          <a:effectLst/>
        </p:spPr>
        <p:txBody>
          <a:bodyPr wrap="square" anchor="t">
            <a:spAutoFit/>
          </a:bodyPr>
          <a:lstStyle/>
          <a:p>
            <a:pPr algn="r"/>
            <a:r>
              <a:rPr lang="en-US" sz="2400" dirty="0">
                <a:solidFill>
                  <a:srgbClr val="46494A"/>
                </a:solidFill>
                <a:latin typeface="Roboto Medium"/>
              </a:rPr>
              <a:t>About Synaptica</a:t>
            </a:r>
            <a:endParaRPr lang="en-US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6EB5A62-1810-488D-8E5B-4F68C2E8E635}"/>
              </a:ext>
            </a:extLst>
          </p:cNvPr>
          <p:cNvPicPr>
            <a:picLocks/>
          </p:cNvPicPr>
          <p:nvPr/>
        </p:nvPicPr>
        <p:blipFill rotWithShape="1"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t="14102" b="14035"/>
          <a:stretch/>
        </p:blipFill>
        <p:spPr>
          <a:xfrm>
            <a:off x="-2" y="732584"/>
            <a:ext cx="6093035" cy="5883368"/>
          </a:xfrm>
          <a:prstGeom prst="rect">
            <a:avLst/>
          </a:prstGeom>
          <a:effectLst/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ABAA85C-B524-4DD5-BE4E-1E52E0969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0492" y="2532936"/>
            <a:ext cx="5073013" cy="36221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4AE067-B609-4FDC-BC7B-50F819FA93F9}"/>
              </a:ext>
            </a:extLst>
          </p:cNvPr>
          <p:cNvSpPr txBox="1"/>
          <p:nvPr/>
        </p:nvSpPr>
        <p:spPr>
          <a:xfrm>
            <a:off x="6088005" y="860612"/>
            <a:ext cx="6105403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rgbClr val="46494A"/>
                </a:solidFill>
                <a:latin typeface="Roboto"/>
              </a:rPr>
              <a:t>We help people to organize, categorize, and discover knowledge.</a:t>
            </a:r>
          </a:p>
        </p:txBody>
      </p:sp>
    </p:spTree>
    <p:extLst>
      <p:ext uri="{BB962C8B-B14F-4D97-AF65-F5344CB8AC3E}">
        <p14:creationId xmlns:p14="http://schemas.microsoft.com/office/powerpoint/2010/main" val="134210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A66189B-A501-F145-BEBC-A45EC6677FCE}"/>
              </a:ext>
            </a:extLst>
          </p:cNvPr>
          <p:cNvGrpSpPr/>
          <p:nvPr/>
        </p:nvGrpSpPr>
        <p:grpSpPr>
          <a:xfrm>
            <a:off x="118071" y="0"/>
            <a:ext cx="2678711" cy="765803"/>
            <a:chOff x="118071" y="0"/>
            <a:chExt cx="3193734" cy="91304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490C79C-ABAC-ED4D-B9F0-967F04AF2B3C}"/>
                </a:ext>
              </a:extLst>
            </p:cNvPr>
            <p:cNvGrpSpPr/>
            <p:nvPr/>
          </p:nvGrpSpPr>
          <p:grpSpPr>
            <a:xfrm>
              <a:off x="1084870" y="0"/>
              <a:ext cx="2226935" cy="872750"/>
              <a:chOff x="1188061" y="-53204"/>
              <a:chExt cx="2226935" cy="872750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3B4EF69-FD4D-FE4B-B6C5-75F857BD2C83}"/>
                  </a:ext>
                </a:extLst>
              </p:cNvPr>
              <p:cNvSpPr txBox="1"/>
              <p:nvPr/>
            </p:nvSpPr>
            <p:spPr>
              <a:xfrm>
                <a:off x="1188061" y="-53204"/>
                <a:ext cx="2226935" cy="660512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>
                    <a:solidFill>
                      <a:srgbClr val="46494A"/>
                    </a:solidFill>
                    <a:latin typeface="Roboto Medium" pitchFamily="2" charset="0"/>
                    <a:ea typeface="Roboto Medium" pitchFamily="2" charset="0"/>
                  </a:rPr>
                  <a:t>synaptica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55CF2B5-73FC-8641-AAE6-F2180A8338C8}"/>
                  </a:ext>
                </a:extLst>
              </p:cNvPr>
              <p:cNvSpPr txBox="1"/>
              <p:nvPr/>
            </p:nvSpPr>
            <p:spPr>
              <a:xfrm>
                <a:off x="1192838" y="489290"/>
                <a:ext cx="2217381" cy="3302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spc="50" dirty="0">
                    <a:solidFill>
                      <a:srgbClr val="329CA2"/>
                    </a:solidFill>
                    <a:latin typeface="Roboto Medium" pitchFamily="2" charset="0"/>
                    <a:ea typeface="Roboto Medium" pitchFamily="2" charset="0"/>
                  </a:rPr>
                  <a:t>25 years of innovation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8CEBEEC-C65A-5144-BD19-69EC32184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071" y="97396"/>
              <a:ext cx="1019555" cy="815644"/>
            </a:xfrm>
            <a:prstGeom prst="rect">
              <a:avLst/>
            </a:prstGeom>
            <a:effectLst/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FB2EB914-0876-AC4D-AAC6-AB49DDBE7472}"/>
              </a:ext>
            </a:extLst>
          </p:cNvPr>
          <p:cNvSpPr/>
          <p:nvPr/>
        </p:nvSpPr>
        <p:spPr>
          <a:xfrm>
            <a:off x="4184604" y="192913"/>
            <a:ext cx="7890913" cy="461665"/>
          </a:xfrm>
          <a:prstGeom prst="rect">
            <a:avLst/>
          </a:prstGeom>
          <a:effectLst/>
        </p:spPr>
        <p:txBody>
          <a:bodyPr wrap="square" anchor="t">
            <a:spAutoFit/>
          </a:bodyPr>
          <a:lstStyle/>
          <a:p>
            <a:pPr algn="r"/>
            <a:r>
              <a:rPr lang="en-US" sz="2400" dirty="0">
                <a:solidFill>
                  <a:srgbClr val="46494A"/>
                </a:solidFill>
                <a:latin typeface="Roboto Medium"/>
              </a:rPr>
              <a:t>About Synaptica</a:t>
            </a:r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AE9A10-5AE7-4132-9655-9DEE2E43FCEC}"/>
              </a:ext>
            </a:extLst>
          </p:cNvPr>
          <p:cNvGrpSpPr/>
          <p:nvPr/>
        </p:nvGrpSpPr>
        <p:grpSpPr>
          <a:xfrm>
            <a:off x="3964379" y="785859"/>
            <a:ext cx="4263242" cy="2170733"/>
            <a:chOff x="3964379" y="597600"/>
            <a:chExt cx="4263242" cy="217073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A04A943-14BA-4296-BB2C-6B5A7BC47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64379" y="597600"/>
              <a:ext cx="4263242" cy="2170733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6BC77D7-239E-4169-BB7B-1877F6416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96854" y="966933"/>
              <a:ext cx="1398293" cy="1398293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834F138-5B01-4452-A625-FE4CCDF3D943}"/>
              </a:ext>
            </a:extLst>
          </p:cNvPr>
          <p:cNvSpPr/>
          <p:nvPr/>
        </p:nvSpPr>
        <p:spPr>
          <a:xfrm>
            <a:off x="2496000" y="3009252"/>
            <a:ext cx="7200000" cy="3539430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rgbClr val="46494A"/>
                </a:solidFill>
                <a:latin typeface="Roboto"/>
                <a:ea typeface="Roboto" panose="02000000000000000000" pitchFamily="2" charset="0"/>
                <a:cs typeface="Roboto" panose="02000000000000000000" pitchFamily="2" charset="0"/>
              </a:rPr>
              <a:t>Taxonomies are Knowledge Organization Systems (KOS)</a:t>
            </a:r>
          </a:p>
          <a:p>
            <a:pPr algn="ctr"/>
            <a:endParaRPr lang="en-US" sz="1600" dirty="0">
              <a:solidFill>
                <a:srgbClr val="46494A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en-US" sz="1600" dirty="0">
                <a:solidFill>
                  <a:srgbClr val="46494A"/>
                </a:solidFill>
                <a:latin typeface="Roboto"/>
                <a:ea typeface="Roboto" panose="02000000000000000000" pitchFamily="2" charset="0"/>
                <a:cs typeface="Roboto" panose="02000000000000000000" pitchFamily="2" charset="0"/>
              </a:rPr>
              <a:t>When we do taxonomy, we use industry standard data models to centralize and standardize the terminology used in our enterprise</a:t>
            </a:r>
          </a:p>
          <a:p>
            <a:pPr algn="ctr"/>
            <a:endParaRPr lang="en-US" sz="1600" dirty="0">
              <a:solidFill>
                <a:srgbClr val="E34234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en-US" sz="2400" b="1" dirty="0">
                <a:solidFill>
                  <a:srgbClr val="E34234"/>
                </a:solidFill>
                <a:latin typeface="Roboto"/>
                <a:ea typeface="Roboto" panose="02000000000000000000" pitchFamily="2" charset="0"/>
                <a:cs typeface="Roboto" panose="02000000000000000000" pitchFamily="2" charset="0"/>
              </a:rPr>
              <a:t>We define and unambiguously label enterprise terminology, and then we organize it into hierarchical and associative concept schemes, which we call taxonomies or ontologies</a:t>
            </a:r>
          </a:p>
          <a:p>
            <a:pPr algn="ctr"/>
            <a:endParaRPr lang="en-U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en-US" sz="1600" dirty="0">
                <a:solidFill>
                  <a:srgbClr val="46494A"/>
                </a:solidFill>
                <a:latin typeface="Roboto"/>
                <a:ea typeface="Roboto" panose="02000000000000000000" pitchFamily="2" charset="0"/>
                <a:cs typeface="Roboto" panose="02000000000000000000" pitchFamily="2" charset="0"/>
              </a:rPr>
              <a:t>These schemes help us to understand how concepts, people, places, products, processes, and organizations all relate to one another</a:t>
            </a:r>
          </a:p>
        </p:txBody>
      </p:sp>
    </p:spTree>
    <p:extLst>
      <p:ext uri="{BB962C8B-B14F-4D97-AF65-F5344CB8AC3E}">
        <p14:creationId xmlns:p14="http://schemas.microsoft.com/office/powerpoint/2010/main" val="2358747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53845CB9-ACAB-4BDB-8CAE-77F5B8B1E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827" y="1436314"/>
            <a:ext cx="8912076" cy="4729442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91E92EC-B298-0F4E-BD66-CF2BB7CD309E}"/>
              </a:ext>
            </a:extLst>
          </p:cNvPr>
          <p:cNvGraphicFramePr>
            <a:graphicFrameLocks noGrp="1"/>
          </p:cNvGraphicFramePr>
          <p:nvPr/>
        </p:nvGraphicFramePr>
        <p:xfrm>
          <a:off x="11215868" y="6573520"/>
          <a:ext cx="976923" cy="28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6923">
                  <a:extLst>
                    <a:ext uri="{9D8B030D-6E8A-4147-A177-3AD203B41FA5}">
                      <a16:colId xmlns:a16="http://schemas.microsoft.com/office/drawing/2014/main" val="3053495948"/>
                    </a:ext>
                  </a:extLst>
                </a:gridCol>
              </a:tblGrid>
              <a:tr h="2844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fld id="{3576698C-FA7F-DF40-8AC1-5C460E640245}" type="slidenum">
                        <a:rPr lang="en-US" sz="1100" b="0" i="0" smtClean="0">
                          <a:solidFill>
                            <a:srgbClr val="979798"/>
                          </a:solidFill>
                          <a:latin typeface="Roboto"/>
                          <a:ea typeface="Roboto" pitchFamily="2" charset="0"/>
                          <a:cs typeface="Arial"/>
                        </a:rPr>
                        <a:t>7</a:t>
                      </a:fld>
                      <a:r>
                        <a:rPr lang="en-US" sz="1100" b="0" i="0" dirty="0">
                          <a:solidFill>
                            <a:srgbClr val="979798"/>
                          </a:solidFill>
                          <a:latin typeface="Roboto"/>
                          <a:ea typeface="Roboto" pitchFamily="2" charset="0"/>
                          <a:cs typeface="Arial"/>
                        </a:rPr>
                        <a:t> of 8</a:t>
                      </a:r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0085998"/>
                  </a:ext>
                </a:extLst>
              </a:tr>
            </a:tbl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6A66189B-A501-F145-BEBC-A45EC6677FCE}"/>
              </a:ext>
            </a:extLst>
          </p:cNvPr>
          <p:cNvGrpSpPr/>
          <p:nvPr/>
        </p:nvGrpSpPr>
        <p:grpSpPr>
          <a:xfrm>
            <a:off x="118071" y="0"/>
            <a:ext cx="2678711" cy="765803"/>
            <a:chOff x="118071" y="0"/>
            <a:chExt cx="3193734" cy="91304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490C79C-ABAC-ED4D-B9F0-967F04AF2B3C}"/>
                </a:ext>
              </a:extLst>
            </p:cNvPr>
            <p:cNvGrpSpPr/>
            <p:nvPr/>
          </p:nvGrpSpPr>
          <p:grpSpPr>
            <a:xfrm>
              <a:off x="1084870" y="0"/>
              <a:ext cx="2226935" cy="872750"/>
              <a:chOff x="1188061" y="-53204"/>
              <a:chExt cx="2226935" cy="872750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3B4EF69-FD4D-FE4B-B6C5-75F857BD2C83}"/>
                  </a:ext>
                </a:extLst>
              </p:cNvPr>
              <p:cNvSpPr txBox="1"/>
              <p:nvPr/>
            </p:nvSpPr>
            <p:spPr>
              <a:xfrm>
                <a:off x="1188061" y="-53204"/>
                <a:ext cx="2226935" cy="660512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>
                    <a:solidFill>
                      <a:srgbClr val="46494A"/>
                    </a:solidFill>
                    <a:latin typeface="Roboto Medium" pitchFamily="2" charset="0"/>
                    <a:ea typeface="Roboto Medium" pitchFamily="2" charset="0"/>
                  </a:rPr>
                  <a:t>synaptica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55CF2B5-73FC-8641-AAE6-F2180A8338C8}"/>
                  </a:ext>
                </a:extLst>
              </p:cNvPr>
              <p:cNvSpPr txBox="1"/>
              <p:nvPr/>
            </p:nvSpPr>
            <p:spPr>
              <a:xfrm>
                <a:off x="1192838" y="489290"/>
                <a:ext cx="2217381" cy="3302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spc="50" dirty="0">
                    <a:solidFill>
                      <a:srgbClr val="329CA2"/>
                    </a:solidFill>
                    <a:latin typeface="Roboto Medium" pitchFamily="2" charset="0"/>
                    <a:ea typeface="Roboto Medium" pitchFamily="2" charset="0"/>
                  </a:rPr>
                  <a:t>25 years of innovation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8CEBEEC-C65A-5144-BD19-69EC32184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071" y="97396"/>
              <a:ext cx="1019555" cy="815644"/>
            </a:xfrm>
            <a:prstGeom prst="rect">
              <a:avLst/>
            </a:prstGeom>
            <a:effectLst/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FB2EB914-0876-AC4D-AAC6-AB49DDBE7472}"/>
              </a:ext>
            </a:extLst>
          </p:cNvPr>
          <p:cNvSpPr/>
          <p:nvPr/>
        </p:nvSpPr>
        <p:spPr>
          <a:xfrm>
            <a:off x="4184604" y="192913"/>
            <a:ext cx="7890913" cy="461665"/>
          </a:xfrm>
          <a:prstGeom prst="rect">
            <a:avLst/>
          </a:prstGeom>
          <a:effectLst/>
        </p:spPr>
        <p:txBody>
          <a:bodyPr wrap="square" anchor="t">
            <a:spAutoFit/>
          </a:bodyPr>
          <a:lstStyle/>
          <a:p>
            <a:r>
              <a:rPr lang="en-US" sz="2400" dirty="0">
                <a:solidFill>
                  <a:srgbClr val="46494A"/>
                </a:solidFill>
                <a:latin typeface="Roboto Medium"/>
              </a:rPr>
              <a:t>Google Knowledge Graph</a:t>
            </a:r>
          </a:p>
        </p:txBody>
      </p:sp>
      <p:sp>
        <p:nvSpPr>
          <p:cNvPr id="3" name="Rounded Rectangle 9">
            <a:extLst>
              <a:ext uri="{FF2B5EF4-FFF2-40B4-BE49-F238E27FC236}">
                <a16:creationId xmlns:a16="http://schemas.microsoft.com/office/drawing/2014/main" id="{65D4B920-9CC9-40DE-83D9-8C5F026F6566}"/>
              </a:ext>
            </a:extLst>
          </p:cNvPr>
          <p:cNvSpPr>
            <a:spLocks/>
          </p:cNvSpPr>
          <p:nvPr/>
        </p:nvSpPr>
        <p:spPr>
          <a:xfrm>
            <a:off x="11180631" y="55755"/>
            <a:ext cx="952685" cy="274320"/>
          </a:xfrm>
          <a:prstGeom prst="roundRect">
            <a:avLst/>
          </a:prstGeom>
          <a:solidFill>
            <a:srgbClr val="59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Helvetica" pitchFamily="2" charset="0"/>
              </a:rPr>
              <a:t>Use Cases</a:t>
            </a:r>
          </a:p>
        </p:txBody>
      </p:sp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FCD5755-526E-4DAB-8D5C-D6221AB8FA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6397" y="48298"/>
            <a:ext cx="2390643" cy="67665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40C286E-A50D-4A92-80D2-3655A0F716A0}"/>
              </a:ext>
            </a:extLst>
          </p:cNvPr>
          <p:cNvSpPr/>
          <p:nvPr/>
        </p:nvSpPr>
        <p:spPr>
          <a:xfrm>
            <a:off x="9749230" y="46969"/>
            <a:ext cx="2377440" cy="106052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80A6B7-89C5-4E22-842E-361E633B414A}"/>
              </a:ext>
            </a:extLst>
          </p:cNvPr>
          <p:cNvSpPr/>
          <p:nvPr/>
        </p:nvSpPr>
        <p:spPr>
          <a:xfrm>
            <a:off x="9749230" y="1128913"/>
            <a:ext cx="2377440" cy="2649338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BE6CB4-30E5-487D-B840-EBB20029425E}"/>
              </a:ext>
            </a:extLst>
          </p:cNvPr>
          <p:cNvSpPr/>
          <p:nvPr/>
        </p:nvSpPr>
        <p:spPr>
          <a:xfrm>
            <a:off x="9749230" y="3803190"/>
            <a:ext cx="2377440" cy="1421964"/>
          </a:xfrm>
          <a:prstGeom prst="rect">
            <a:avLst/>
          </a:pr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D332EC-4DFB-465F-9510-35E1FD112EEF}"/>
              </a:ext>
            </a:extLst>
          </p:cNvPr>
          <p:cNvSpPr/>
          <p:nvPr/>
        </p:nvSpPr>
        <p:spPr>
          <a:xfrm>
            <a:off x="9749230" y="5249915"/>
            <a:ext cx="2377440" cy="589663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639923A-108F-46B6-AA90-6786303C23B1}"/>
              </a:ext>
            </a:extLst>
          </p:cNvPr>
          <p:cNvSpPr/>
          <p:nvPr/>
        </p:nvSpPr>
        <p:spPr>
          <a:xfrm>
            <a:off x="9749230" y="5863564"/>
            <a:ext cx="2377440" cy="929537"/>
          </a:xfrm>
          <a:prstGeom prst="rect">
            <a:avLst/>
          </a:prstGeom>
          <a:noFill/>
          <a:ln w="25400">
            <a:solidFill>
              <a:srgbClr val="0072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2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12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5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91E92EC-B298-0F4E-BD66-CF2BB7CD309E}"/>
              </a:ext>
            </a:extLst>
          </p:cNvPr>
          <p:cNvGraphicFramePr>
            <a:graphicFrameLocks noGrp="1"/>
          </p:cNvGraphicFramePr>
          <p:nvPr/>
        </p:nvGraphicFramePr>
        <p:xfrm>
          <a:off x="11215868" y="6573520"/>
          <a:ext cx="976923" cy="28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6923">
                  <a:extLst>
                    <a:ext uri="{9D8B030D-6E8A-4147-A177-3AD203B41FA5}">
                      <a16:colId xmlns:a16="http://schemas.microsoft.com/office/drawing/2014/main" val="3053495948"/>
                    </a:ext>
                  </a:extLst>
                </a:gridCol>
              </a:tblGrid>
              <a:tr h="2844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fld id="{3576698C-FA7F-DF40-8AC1-5C460E640245}" type="slidenum">
                        <a:rPr lang="en-US" sz="1100" b="0" i="0" smtClean="0">
                          <a:solidFill>
                            <a:srgbClr val="979798"/>
                          </a:solidFill>
                          <a:latin typeface="Roboto"/>
                          <a:ea typeface="Roboto" pitchFamily="2" charset="0"/>
                          <a:cs typeface="Arial"/>
                        </a:rPr>
                        <a:t>8</a:t>
                      </a:fld>
                      <a:r>
                        <a:rPr lang="en-US" sz="1100" b="0" i="0" dirty="0">
                          <a:solidFill>
                            <a:srgbClr val="979798"/>
                          </a:solidFill>
                          <a:latin typeface="Roboto"/>
                          <a:ea typeface="Roboto" pitchFamily="2" charset="0"/>
                          <a:cs typeface="Arial"/>
                        </a:rPr>
                        <a:t> of 8</a:t>
                      </a:r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0085998"/>
                  </a:ext>
                </a:extLst>
              </a:tr>
            </a:tbl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6A66189B-A501-F145-BEBC-A45EC6677FCE}"/>
              </a:ext>
            </a:extLst>
          </p:cNvPr>
          <p:cNvGrpSpPr/>
          <p:nvPr/>
        </p:nvGrpSpPr>
        <p:grpSpPr>
          <a:xfrm>
            <a:off x="118071" y="0"/>
            <a:ext cx="2678711" cy="765803"/>
            <a:chOff x="118071" y="0"/>
            <a:chExt cx="3193734" cy="91304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490C79C-ABAC-ED4D-B9F0-967F04AF2B3C}"/>
                </a:ext>
              </a:extLst>
            </p:cNvPr>
            <p:cNvGrpSpPr/>
            <p:nvPr/>
          </p:nvGrpSpPr>
          <p:grpSpPr>
            <a:xfrm>
              <a:off x="1084870" y="0"/>
              <a:ext cx="2226935" cy="872750"/>
              <a:chOff x="1188061" y="-53204"/>
              <a:chExt cx="2226935" cy="872750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3B4EF69-FD4D-FE4B-B6C5-75F857BD2C83}"/>
                  </a:ext>
                </a:extLst>
              </p:cNvPr>
              <p:cNvSpPr txBox="1"/>
              <p:nvPr/>
            </p:nvSpPr>
            <p:spPr>
              <a:xfrm>
                <a:off x="1188061" y="-53204"/>
                <a:ext cx="2226935" cy="660512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>
                    <a:solidFill>
                      <a:srgbClr val="46494A"/>
                    </a:solidFill>
                    <a:latin typeface="Roboto Medium" pitchFamily="2" charset="0"/>
                    <a:ea typeface="Roboto Medium" pitchFamily="2" charset="0"/>
                  </a:rPr>
                  <a:t>synaptica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55CF2B5-73FC-8641-AAE6-F2180A8338C8}"/>
                  </a:ext>
                </a:extLst>
              </p:cNvPr>
              <p:cNvSpPr txBox="1"/>
              <p:nvPr/>
            </p:nvSpPr>
            <p:spPr>
              <a:xfrm>
                <a:off x="1192838" y="489290"/>
                <a:ext cx="2217381" cy="3302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spc="50" dirty="0">
                    <a:solidFill>
                      <a:srgbClr val="329CA2"/>
                    </a:solidFill>
                    <a:latin typeface="Roboto Medium" pitchFamily="2" charset="0"/>
                    <a:ea typeface="Roboto Medium" pitchFamily="2" charset="0"/>
                  </a:rPr>
                  <a:t>25 years of innovation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8CEBEEC-C65A-5144-BD19-69EC32184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071" y="97396"/>
              <a:ext cx="1019555" cy="815644"/>
            </a:xfrm>
            <a:prstGeom prst="rect">
              <a:avLst/>
            </a:prstGeom>
            <a:effectLst/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FB2EB914-0876-AC4D-AAC6-AB49DDBE7472}"/>
              </a:ext>
            </a:extLst>
          </p:cNvPr>
          <p:cNvSpPr/>
          <p:nvPr/>
        </p:nvSpPr>
        <p:spPr>
          <a:xfrm>
            <a:off x="4184604" y="192913"/>
            <a:ext cx="7890913" cy="461665"/>
          </a:xfrm>
          <a:prstGeom prst="rect">
            <a:avLst/>
          </a:prstGeom>
          <a:effectLst/>
        </p:spPr>
        <p:txBody>
          <a:bodyPr wrap="square" anchor="t">
            <a:spAutoFit/>
          </a:bodyPr>
          <a:lstStyle/>
          <a:p>
            <a:r>
              <a:rPr lang="en-US" sz="2400" dirty="0">
                <a:solidFill>
                  <a:srgbClr val="46494A"/>
                </a:solidFill>
                <a:latin typeface="Roboto Medium"/>
              </a:rPr>
              <a:t>Google Knowledge Graph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5C466E8-04FC-4A73-B565-AF405DABB7D7}"/>
              </a:ext>
            </a:extLst>
          </p:cNvPr>
          <p:cNvSpPr>
            <a:spLocks noGrp="1"/>
          </p:cNvSpPr>
          <p:nvPr/>
        </p:nvSpPr>
        <p:spPr>
          <a:xfrm>
            <a:off x="838309" y="1268506"/>
            <a:ext cx="8910709" cy="52209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i="1" dirty="0">
                <a:solidFill>
                  <a:srgbClr val="59595B"/>
                </a:solidFill>
                <a:latin typeface="Roboto"/>
                <a:cs typeface="Helvetica"/>
              </a:rPr>
              <a:t>The Knowledge Graph is a knowledge base used by Google and its services to enhance its search engine's results with information gathered from a variety of sources.*</a:t>
            </a:r>
            <a:endParaRPr lang="en-US" dirty="0">
              <a:latin typeface="Roboto"/>
            </a:endParaRP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endParaRPr lang="en-US" sz="2000" i="1" dirty="0">
              <a:solidFill>
                <a:srgbClr val="59595B"/>
              </a:solidFill>
              <a:latin typeface="Roboto"/>
              <a:ea typeface="+mn-lt"/>
              <a:cs typeface="Helvetica"/>
            </a:endParaRPr>
          </a:p>
          <a:p>
            <a:pPr marL="228600" lvl="1" indent="-285750">
              <a:lnSpc>
                <a:spcPct val="100000"/>
              </a:lnSpc>
              <a:spcAft>
                <a:spcPts val="600"/>
              </a:spcAft>
            </a:pPr>
            <a:r>
              <a:rPr lang="en-US" sz="2000" dirty="0">
                <a:solidFill>
                  <a:srgbClr val="59595B"/>
                </a:solidFill>
                <a:latin typeface="Roboto"/>
                <a:ea typeface="+mn-lt"/>
                <a:cs typeface="Helvetica"/>
              </a:rPr>
              <a:t>Started in May 2012</a:t>
            </a:r>
            <a:endParaRPr lang="en-US" sz="2000" dirty="0">
              <a:latin typeface="Roboto"/>
              <a:ea typeface="+mn-lt"/>
              <a:cs typeface="+mn-lt"/>
            </a:endParaRPr>
          </a:p>
          <a:p>
            <a:pPr marL="228600" lvl="1" indent="-285750">
              <a:lnSpc>
                <a:spcPct val="100000"/>
              </a:lnSpc>
              <a:spcAft>
                <a:spcPts val="600"/>
              </a:spcAft>
            </a:pPr>
            <a:r>
              <a:rPr lang="en-US" sz="2000" dirty="0">
                <a:solidFill>
                  <a:srgbClr val="59595B"/>
                </a:solidFill>
                <a:latin typeface="Roboto"/>
                <a:ea typeface="+mn-lt"/>
                <a:cs typeface="Helvetica"/>
              </a:rPr>
              <a:t>Sources</a:t>
            </a:r>
            <a:endParaRPr lang="en-US" sz="2000" dirty="0">
              <a:latin typeface="Roboto"/>
              <a:ea typeface="+mn-lt"/>
              <a:cs typeface="+mn-lt"/>
            </a:endParaRPr>
          </a:p>
          <a:p>
            <a:pPr marL="971550" lvl="1" indent="-285750">
              <a:lnSpc>
                <a:spcPct val="100000"/>
              </a:lnSpc>
              <a:spcAft>
                <a:spcPts val="600"/>
              </a:spcAft>
              <a:buFont typeface="AppleSymbols,Sans-Serif"/>
              <a:buChar char="⎻"/>
            </a:pPr>
            <a:r>
              <a:rPr lang="en-US" sz="1800" dirty="0">
                <a:solidFill>
                  <a:srgbClr val="59595B"/>
                </a:solidFill>
                <a:latin typeface="Roboto"/>
                <a:ea typeface="+mn-lt"/>
                <a:cs typeface="Helvetica"/>
              </a:rPr>
              <a:t>Google Image Search</a:t>
            </a:r>
            <a:endParaRPr lang="en-US" sz="1800" dirty="0">
              <a:latin typeface="Roboto"/>
              <a:ea typeface="+mn-lt"/>
              <a:cs typeface="+mn-lt"/>
            </a:endParaRPr>
          </a:p>
          <a:p>
            <a:pPr marL="971550" lvl="1" indent="-285750">
              <a:lnSpc>
                <a:spcPct val="100000"/>
              </a:lnSpc>
              <a:spcAft>
                <a:spcPts val="600"/>
              </a:spcAft>
              <a:buFont typeface="AppleSymbols,Sans-Serif"/>
              <a:buChar char="⎻"/>
            </a:pPr>
            <a:r>
              <a:rPr lang="en-US" sz="1800" dirty="0">
                <a:solidFill>
                  <a:srgbClr val="59595B"/>
                </a:solidFill>
                <a:latin typeface="Roboto"/>
                <a:ea typeface="+mn-lt"/>
                <a:cs typeface="Helvetica"/>
              </a:rPr>
              <a:t>Wikipedia &amp; Wikidata</a:t>
            </a:r>
            <a:endParaRPr lang="en-US" sz="1800" dirty="0">
              <a:latin typeface="Roboto"/>
              <a:ea typeface="+mn-lt"/>
              <a:cs typeface="+mn-lt"/>
            </a:endParaRPr>
          </a:p>
          <a:p>
            <a:pPr marL="971550" lvl="1" indent="-285750">
              <a:lnSpc>
                <a:spcPct val="100000"/>
              </a:lnSpc>
              <a:spcAft>
                <a:spcPts val="600"/>
              </a:spcAft>
              <a:buFont typeface="AppleSymbols,Sans-Serif"/>
              <a:buChar char="⎻"/>
            </a:pPr>
            <a:r>
              <a:rPr lang="en-US" sz="1800" dirty="0">
                <a:solidFill>
                  <a:srgbClr val="59595B"/>
                </a:solidFill>
                <a:latin typeface="Roboto"/>
                <a:ea typeface="+mn-lt"/>
                <a:cs typeface="Helvetica"/>
              </a:rPr>
              <a:t>Movies (IMDB?)</a:t>
            </a:r>
            <a:endParaRPr lang="en-US" sz="1800" dirty="0">
              <a:latin typeface="Roboto"/>
              <a:ea typeface="+mn-lt"/>
              <a:cs typeface="+mn-lt"/>
            </a:endParaRPr>
          </a:p>
          <a:p>
            <a:pPr marL="971550" lvl="1" indent="-285750">
              <a:lnSpc>
                <a:spcPct val="100000"/>
              </a:lnSpc>
              <a:spcAft>
                <a:spcPts val="600"/>
              </a:spcAft>
              <a:buFont typeface="AppleSymbols,Sans-Serif"/>
              <a:buChar char="⎻"/>
            </a:pPr>
            <a:r>
              <a:rPr lang="en-US" sz="1800" dirty="0">
                <a:solidFill>
                  <a:srgbClr val="59595B"/>
                </a:solidFill>
                <a:latin typeface="Roboto"/>
                <a:ea typeface="+mn-lt"/>
                <a:cs typeface="Helvetica"/>
              </a:rPr>
              <a:t>Social Media Profiles</a:t>
            </a:r>
            <a:endParaRPr lang="en-US" sz="1800" dirty="0">
              <a:latin typeface="Roboto"/>
              <a:ea typeface="+mn-lt"/>
              <a:cs typeface="+mn-lt"/>
            </a:endParaRPr>
          </a:p>
          <a:p>
            <a:pPr marL="971550" lvl="1" indent="-285750">
              <a:lnSpc>
                <a:spcPct val="100000"/>
              </a:lnSpc>
              <a:spcAft>
                <a:spcPts val="600"/>
              </a:spcAft>
              <a:buFont typeface="AppleSymbols,Sans-Serif"/>
              <a:buChar char="⎻"/>
            </a:pPr>
            <a:r>
              <a:rPr lang="en-US" sz="1800" dirty="0">
                <a:solidFill>
                  <a:srgbClr val="59595B"/>
                </a:solidFill>
                <a:latin typeface="Roboto"/>
                <a:ea typeface="+mn-lt"/>
                <a:cs typeface="Helvetica"/>
              </a:rPr>
              <a:t>Google Search</a:t>
            </a:r>
            <a:endParaRPr lang="en-US" sz="1800" dirty="0">
              <a:latin typeface="Roboto"/>
              <a:ea typeface="+mn-lt"/>
              <a:cs typeface="+mn-lt"/>
            </a:endParaRPr>
          </a:p>
          <a:p>
            <a:pPr marL="971550" lvl="1" indent="-285750">
              <a:lnSpc>
                <a:spcPct val="100000"/>
              </a:lnSpc>
              <a:spcAft>
                <a:spcPts val="600"/>
              </a:spcAft>
              <a:buFont typeface="AppleSymbols,Sans-Serif"/>
              <a:buChar char="⎻"/>
            </a:pPr>
            <a:r>
              <a:rPr lang="en-US" sz="1800" dirty="0">
                <a:solidFill>
                  <a:srgbClr val="59595B"/>
                </a:solidFill>
                <a:latin typeface="Roboto"/>
                <a:ea typeface="+mn-lt"/>
                <a:cs typeface="Helvetica"/>
              </a:rPr>
              <a:t>Preferred Sources: Sponsored Ads, LyricFind, Google Books, etc.</a:t>
            </a:r>
            <a:endParaRPr lang="en-US" sz="1800" dirty="0">
              <a:latin typeface="Roboto"/>
              <a:ea typeface="+mn-lt"/>
              <a:cs typeface="+mn-lt"/>
            </a:endParaRPr>
          </a:p>
        </p:txBody>
      </p:sp>
      <p:sp>
        <p:nvSpPr>
          <p:cNvPr id="2" name="Rounded Rectangle 9">
            <a:extLst>
              <a:ext uri="{FF2B5EF4-FFF2-40B4-BE49-F238E27FC236}">
                <a16:creationId xmlns:a16="http://schemas.microsoft.com/office/drawing/2014/main" id="{2E431C36-E0B2-4B78-9EB4-4E5D4AB37A5A}"/>
              </a:ext>
            </a:extLst>
          </p:cNvPr>
          <p:cNvSpPr>
            <a:spLocks/>
          </p:cNvSpPr>
          <p:nvPr/>
        </p:nvSpPr>
        <p:spPr>
          <a:xfrm>
            <a:off x="11180631" y="55755"/>
            <a:ext cx="952685" cy="274320"/>
          </a:xfrm>
          <a:prstGeom prst="roundRect">
            <a:avLst/>
          </a:prstGeom>
          <a:solidFill>
            <a:srgbClr val="59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Helvetica" pitchFamily="2" charset="0"/>
              </a:rPr>
              <a:t>Use Cases</a:t>
            </a:r>
          </a:p>
        </p:txBody>
      </p:sp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CB185BB-B4EB-4F13-A101-2E45587FC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6397" y="48298"/>
            <a:ext cx="2390643" cy="676656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109E0C-3B83-4E07-8613-107303CF03F5}"/>
              </a:ext>
            </a:extLst>
          </p:cNvPr>
          <p:cNvSpPr/>
          <p:nvPr/>
        </p:nvSpPr>
        <p:spPr>
          <a:xfrm>
            <a:off x="9749230" y="46969"/>
            <a:ext cx="2377440" cy="106052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C11F63-5402-4F21-8C45-0FF839A2848F}"/>
              </a:ext>
            </a:extLst>
          </p:cNvPr>
          <p:cNvSpPr/>
          <p:nvPr/>
        </p:nvSpPr>
        <p:spPr>
          <a:xfrm>
            <a:off x="9749230" y="1128913"/>
            <a:ext cx="2377440" cy="2649338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E89D23-4DA4-4B2E-BC56-FCBCF23F8BF1}"/>
              </a:ext>
            </a:extLst>
          </p:cNvPr>
          <p:cNvSpPr/>
          <p:nvPr/>
        </p:nvSpPr>
        <p:spPr>
          <a:xfrm>
            <a:off x="9749230" y="3803190"/>
            <a:ext cx="2377440" cy="1421964"/>
          </a:xfrm>
          <a:prstGeom prst="rect">
            <a:avLst/>
          </a:pr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059FAA-7510-499E-BC3E-A88B77886527}"/>
              </a:ext>
            </a:extLst>
          </p:cNvPr>
          <p:cNvSpPr/>
          <p:nvPr/>
        </p:nvSpPr>
        <p:spPr>
          <a:xfrm>
            <a:off x="9749230" y="5249915"/>
            <a:ext cx="2377440" cy="589663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F9A72F-88E8-4445-8125-93B44FA23296}"/>
              </a:ext>
            </a:extLst>
          </p:cNvPr>
          <p:cNvSpPr/>
          <p:nvPr/>
        </p:nvSpPr>
        <p:spPr>
          <a:xfrm>
            <a:off x="9749230" y="5863564"/>
            <a:ext cx="2377440" cy="929537"/>
          </a:xfrm>
          <a:prstGeom prst="rect">
            <a:avLst/>
          </a:prstGeom>
          <a:noFill/>
          <a:ln w="25400">
            <a:solidFill>
              <a:srgbClr val="0072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2BC"/>
              </a:solidFill>
            </a:endParaRPr>
          </a:p>
        </p:txBody>
      </p:sp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D5733686-31F5-4DF6-AF1A-29FAADEA087D}"/>
              </a:ext>
            </a:extLst>
          </p:cNvPr>
          <p:cNvSpPr/>
          <p:nvPr/>
        </p:nvSpPr>
        <p:spPr>
          <a:xfrm>
            <a:off x="1857148" y="4010879"/>
            <a:ext cx="2293253" cy="274320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62BB0827-7BAD-4C01-BB96-DE94E14EF98A}"/>
              </a:ext>
            </a:extLst>
          </p:cNvPr>
          <p:cNvSpPr/>
          <p:nvPr/>
        </p:nvSpPr>
        <p:spPr>
          <a:xfrm>
            <a:off x="1857147" y="4395756"/>
            <a:ext cx="2201838" cy="274320"/>
          </a:xfrm>
          <a:prstGeom prst="round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6">
            <a:extLst>
              <a:ext uri="{FF2B5EF4-FFF2-40B4-BE49-F238E27FC236}">
                <a16:creationId xmlns:a16="http://schemas.microsoft.com/office/drawing/2014/main" id="{AD8C3ADC-0D94-458C-9610-C1E318670F1D}"/>
              </a:ext>
            </a:extLst>
          </p:cNvPr>
          <p:cNvSpPr/>
          <p:nvPr/>
        </p:nvSpPr>
        <p:spPr>
          <a:xfrm>
            <a:off x="1857148" y="4783405"/>
            <a:ext cx="1697456" cy="274320"/>
          </a:xfrm>
          <a:prstGeom prst="roundRect">
            <a:avLst/>
          </a:prstGeom>
          <a:noFill/>
          <a:ln w="25400">
            <a:solidFill>
              <a:srgbClr val="002E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EA7"/>
              </a:solidFill>
            </a:endParaRPr>
          </a:p>
        </p:txBody>
      </p:sp>
      <p:sp>
        <p:nvSpPr>
          <p:cNvPr id="14" name="Rounded Rectangle 7">
            <a:extLst>
              <a:ext uri="{FF2B5EF4-FFF2-40B4-BE49-F238E27FC236}">
                <a16:creationId xmlns:a16="http://schemas.microsoft.com/office/drawing/2014/main" id="{E1A1402F-A601-4100-9303-8E8F3BB484C2}"/>
              </a:ext>
            </a:extLst>
          </p:cNvPr>
          <p:cNvSpPr/>
          <p:nvPr/>
        </p:nvSpPr>
        <p:spPr>
          <a:xfrm>
            <a:off x="1857148" y="5191601"/>
            <a:ext cx="2293252" cy="274320"/>
          </a:xfrm>
          <a:prstGeom prst="round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8">
            <a:extLst>
              <a:ext uri="{FF2B5EF4-FFF2-40B4-BE49-F238E27FC236}">
                <a16:creationId xmlns:a16="http://schemas.microsoft.com/office/drawing/2014/main" id="{A424819A-2864-4B53-9868-ABDE4BC3AA55}"/>
              </a:ext>
            </a:extLst>
          </p:cNvPr>
          <p:cNvSpPr/>
          <p:nvPr/>
        </p:nvSpPr>
        <p:spPr>
          <a:xfrm>
            <a:off x="1857148" y="5587891"/>
            <a:ext cx="1591055" cy="274320"/>
          </a:xfrm>
          <a:prstGeom prst="roundRect">
            <a:avLst/>
          </a:prstGeom>
          <a:noFill/>
          <a:ln w="25400">
            <a:solidFill>
              <a:srgbClr val="0072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048E9494-B55E-440A-BC7D-846FC590E62F}"/>
              </a:ext>
            </a:extLst>
          </p:cNvPr>
          <p:cNvSpPr txBox="1">
            <a:spLocks/>
          </p:cNvSpPr>
          <p:nvPr/>
        </p:nvSpPr>
        <p:spPr>
          <a:xfrm>
            <a:off x="838994" y="6465150"/>
            <a:ext cx="10515600" cy="3928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dirty="0">
                <a:solidFill>
                  <a:srgbClr val="59595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*“Knowledge Graph.” </a:t>
            </a:r>
            <a:r>
              <a:rPr lang="en-US" sz="1000" i="1" dirty="0">
                <a:solidFill>
                  <a:srgbClr val="59595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Wikipedia,</a:t>
            </a:r>
            <a:r>
              <a:rPr lang="en-US" sz="1000" dirty="0">
                <a:solidFill>
                  <a:srgbClr val="59595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Wikimedia Foundation, Inc., 4 August 2019, https://en.wikipedia.org/wiki/Knowledge_Graph.</a:t>
            </a:r>
          </a:p>
        </p:txBody>
      </p:sp>
    </p:spTree>
    <p:extLst>
      <p:ext uri="{BB962C8B-B14F-4D97-AF65-F5344CB8AC3E}">
        <p14:creationId xmlns:p14="http://schemas.microsoft.com/office/powerpoint/2010/main" val="2544685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EA15A19-F917-DB41-A61E-252A6BE54293}"/>
              </a:ext>
            </a:extLst>
          </p:cNvPr>
          <p:cNvSpPr txBox="1"/>
          <p:nvPr/>
        </p:nvSpPr>
        <p:spPr>
          <a:xfrm>
            <a:off x="4067330" y="0"/>
            <a:ext cx="8125464" cy="896095"/>
          </a:xfrm>
          <a:prstGeom prst="rect">
            <a:avLst/>
          </a:prstGeom>
          <a:solidFill>
            <a:srgbClr val="329CA2"/>
          </a:solidFill>
          <a:effectLst/>
        </p:spPr>
        <p:txBody>
          <a:bodyPr wrap="square" rIns="240000" rtlCol="0" anchor="ctr" anchorCtr="0">
            <a:noAutofit/>
          </a:bodyPr>
          <a:lstStyle/>
          <a:p>
            <a:pPr algn="r"/>
            <a:endParaRPr lang="en-US" sz="2489" b="1" dirty="0">
              <a:solidFill>
                <a:schemeClr val="bg1"/>
              </a:solidFill>
              <a:latin typeface="Roboto" pitchFamily="2" charset="0"/>
              <a:ea typeface="Roboto Condensed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2F261E1-BC08-DB47-9D53-598BC944AF76}"/>
              </a:ext>
            </a:extLst>
          </p:cNvPr>
          <p:cNvSpPr/>
          <p:nvPr/>
        </p:nvSpPr>
        <p:spPr>
          <a:xfrm flipH="1">
            <a:off x="794" y="901175"/>
            <a:ext cx="4066536" cy="5956825"/>
          </a:xfrm>
          <a:prstGeom prst="rect">
            <a:avLst/>
          </a:prstGeom>
          <a:solidFill>
            <a:srgbClr val="329C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b="1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4FD12BC-60BC-6E40-B770-EE2C7A7B59CD}"/>
              </a:ext>
            </a:extLst>
          </p:cNvPr>
          <p:cNvSpPr/>
          <p:nvPr/>
        </p:nvSpPr>
        <p:spPr>
          <a:xfrm>
            <a:off x="364373" y="3279422"/>
            <a:ext cx="3339377" cy="646331"/>
          </a:xfrm>
          <a:prstGeom prst="rect">
            <a:avLst/>
          </a:prstGeom>
          <a:effectLst/>
        </p:spPr>
        <p:txBody>
          <a:bodyPr wrap="none" anchor="t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Roboto Medium"/>
              </a:rPr>
              <a:t>Our Use Cases</a:t>
            </a:r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EE5BC5C-77DD-4740-851D-67DD79FF628F}"/>
              </a:ext>
            </a:extLst>
          </p:cNvPr>
          <p:cNvGrpSpPr/>
          <p:nvPr/>
        </p:nvGrpSpPr>
        <p:grpSpPr>
          <a:xfrm>
            <a:off x="519171" y="0"/>
            <a:ext cx="2678711" cy="765803"/>
            <a:chOff x="118071" y="0"/>
            <a:chExt cx="3193734" cy="91304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8B2C9DD-D8E7-254C-9279-BD623CD02CB0}"/>
                </a:ext>
              </a:extLst>
            </p:cNvPr>
            <p:cNvGrpSpPr/>
            <p:nvPr/>
          </p:nvGrpSpPr>
          <p:grpSpPr>
            <a:xfrm>
              <a:off x="1084870" y="0"/>
              <a:ext cx="2226935" cy="872750"/>
              <a:chOff x="1188061" y="-53204"/>
              <a:chExt cx="2226935" cy="872750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F611E9A-71D1-7A48-9D46-09ABA7BCB977}"/>
                  </a:ext>
                </a:extLst>
              </p:cNvPr>
              <p:cNvSpPr txBox="1"/>
              <p:nvPr/>
            </p:nvSpPr>
            <p:spPr>
              <a:xfrm>
                <a:off x="1188061" y="-53204"/>
                <a:ext cx="2226935" cy="660512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>
                    <a:solidFill>
                      <a:srgbClr val="46494A"/>
                    </a:solidFill>
                    <a:latin typeface="Roboto Medium" pitchFamily="2" charset="0"/>
                    <a:ea typeface="Roboto Medium" pitchFamily="2" charset="0"/>
                  </a:rPr>
                  <a:t>synaptica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C78E830-E182-434F-9A34-25C7F1C37B9F}"/>
                  </a:ext>
                </a:extLst>
              </p:cNvPr>
              <p:cNvSpPr txBox="1"/>
              <p:nvPr/>
            </p:nvSpPr>
            <p:spPr>
              <a:xfrm>
                <a:off x="1192838" y="489290"/>
                <a:ext cx="2217381" cy="3302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spc="50" dirty="0">
                    <a:solidFill>
                      <a:srgbClr val="329CA2"/>
                    </a:solidFill>
                    <a:latin typeface="Roboto Medium" pitchFamily="2" charset="0"/>
                    <a:ea typeface="Roboto Medium" pitchFamily="2" charset="0"/>
                  </a:rPr>
                  <a:t>25 years of innovation</a:t>
                </a:r>
              </a:p>
            </p:txBody>
          </p:sp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5B57316-10B4-0041-923C-A39F3F67E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071" y="97396"/>
              <a:ext cx="1019555" cy="815644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2577176166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e289257-e3bb-48ca-82ac-afe0df52fa3f">
      <UserInfo>
        <DisplayName>Bob Kasenchak</DisplayName>
        <AccountId>12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4B2AA7721E0084BA58C6764F28B8609" ma:contentTypeVersion="11" ma:contentTypeDescription="Create a new document." ma:contentTypeScope="" ma:versionID="1a4730b9f6bbd64a16e66e7a76ee2f98">
  <xsd:schema xmlns:xsd="http://www.w3.org/2001/XMLSchema" xmlns:xs="http://www.w3.org/2001/XMLSchema" xmlns:p="http://schemas.microsoft.com/office/2006/metadata/properties" xmlns:ns2="173d2867-f717-457d-b9c6-bf7198b5077e" xmlns:ns3="ce289257-e3bb-48ca-82ac-afe0df52fa3f" targetNamespace="http://schemas.microsoft.com/office/2006/metadata/properties" ma:root="true" ma:fieldsID="77503851c78b47329cd8d05cd5cc2ede" ns2:_="" ns3:_="">
    <xsd:import namespace="173d2867-f717-457d-b9c6-bf7198b5077e"/>
    <xsd:import namespace="ce289257-e3bb-48ca-82ac-afe0df52fa3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3d2867-f717-457d-b9c6-bf7198b507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289257-e3bb-48ca-82ac-afe0df52fa3f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80D0534-A92B-45C0-B5F5-3DE81B528BF3}">
  <ds:schemaRefs>
    <ds:schemaRef ds:uri="ce289257-e3bb-48ca-82ac-afe0df52fa3f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21C070C-85E2-414E-912F-0BC1945B7CC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31896DD-527D-4977-8E3D-26842E1CB45D}">
  <ds:schemaRefs>
    <ds:schemaRef ds:uri="173d2867-f717-457d-b9c6-bf7198b5077e"/>
    <ds:schemaRef ds:uri="ce289257-e3bb-48ca-82ac-afe0df52fa3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1220</Words>
  <Application>Microsoft Office PowerPoint</Application>
  <PresentationFormat>Custom</PresentationFormat>
  <Paragraphs>210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AppleSymbols,Sans-Serif</vt:lpstr>
      <vt:lpstr>Arial</vt:lpstr>
      <vt:lpstr>Calibri</vt:lpstr>
      <vt:lpstr>Helvetica</vt:lpstr>
      <vt:lpstr>Roboto</vt:lpstr>
      <vt:lpstr>Roboto Medium</vt:lpstr>
      <vt:lpstr>Simple Light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Sylvie Davies</dc:creator>
  <cp:keywords/>
  <dc:description/>
  <cp:lastModifiedBy>Sylvie Davies</cp:lastModifiedBy>
  <cp:revision>4</cp:revision>
  <dcterms:modified xsi:type="dcterms:W3CDTF">2020-08-25T10:52:44Z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0x01010074B2AA7721E0084BA58C6764F28B8609</vt:lpwstr>
  </property>
</Properties>
</file>